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443" r:id="rId3"/>
    <p:sldId id="513" r:id="rId4"/>
    <p:sldId id="537" r:id="rId5"/>
    <p:sldId id="446" r:id="rId6"/>
    <p:sldId id="441" r:id="rId7"/>
    <p:sldId id="539" r:id="rId8"/>
    <p:sldId id="538" r:id="rId9"/>
    <p:sldId id="540" r:id="rId10"/>
    <p:sldId id="453" r:id="rId11"/>
    <p:sldId id="514" r:id="rId12"/>
    <p:sldId id="529" r:id="rId13"/>
    <p:sldId id="532" r:id="rId14"/>
    <p:sldId id="531" r:id="rId15"/>
    <p:sldId id="533" r:id="rId16"/>
    <p:sldId id="535" r:id="rId17"/>
    <p:sldId id="534" r:id="rId18"/>
    <p:sldId id="536" r:id="rId19"/>
    <p:sldId id="530" r:id="rId20"/>
    <p:sldId id="515" r:id="rId21"/>
    <p:sldId id="516" r:id="rId22"/>
    <p:sldId id="517" r:id="rId23"/>
    <p:sldId id="525" r:id="rId24"/>
    <p:sldId id="526" r:id="rId25"/>
    <p:sldId id="527" r:id="rId26"/>
    <p:sldId id="541" r:id="rId27"/>
    <p:sldId id="528" r:id="rId28"/>
  </p:sldIdLst>
  <p:sldSz cx="9144000" cy="6858000" type="screen4x3"/>
  <p:notesSz cx="6858000" cy="99456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p:cViewPr>
        <p:scale>
          <a:sx n="100" d="100"/>
          <a:sy n="100" d="100"/>
        </p:scale>
        <p:origin x="-1338"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Pladsholder til dato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542807B-889C-4E85-B1AC-25E2E75CD1EA}" type="datetimeFigureOut">
              <a:rPr lang="en-US"/>
              <a:pPr>
                <a:defRPr/>
              </a:pPr>
              <a:t>9/6/2018</a:t>
            </a:fld>
            <a:endParaRPr lang="en-US"/>
          </a:p>
        </p:txBody>
      </p:sp>
      <p:sp>
        <p:nvSpPr>
          <p:cNvPr id="4" name="Pladsholder til sidefod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5" name="Pladsholder til diasnumm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E7E3B3C-3A39-4F1E-9751-B69987967787}" type="slidenum">
              <a:rPr lang="en-US"/>
              <a:pPr>
                <a:defRPr/>
              </a:pPr>
              <a:t>‹nr.›</a:t>
            </a:fld>
            <a:endParaRPr lang="en-US"/>
          </a:p>
        </p:txBody>
      </p:sp>
    </p:spTree>
    <p:extLst>
      <p:ext uri="{BB962C8B-B14F-4D97-AF65-F5344CB8AC3E}">
        <p14:creationId xmlns:p14="http://schemas.microsoft.com/office/powerpoint/2010/main" val="3240332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Pladsholder til dato 2"/>
          <p:cNvSpPr>
            <a:spLocks noGrp="1"/>
          </p:cNvSpPr>
          <p:nvPr>
            <p:ph type="dt"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9DE8D27-7047-423B-A40E-77934941DC6D}" type="datetimeFigureOut">
              <a:rPr lang="en-US"/>
              <a:pPr>
                <a:defRPr/>
              </a:pPr>
              <a:t>9/6/2018</a:t>
            </a:fld>
            <a:endParaRPr lang="en-US"/>
          </a:p>
        </p:txBody>
      </p:sp>
      <p:sp>
        <p:nvSpPr>
          <p:cNvPr id="4" name="Pladsholder til diasbillede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Pladsholder til noter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en-US" noProof="0" smtClean="0"/>
          </a:p>
        </p:txBody>
      </p:sp>
      <p:sp>
        <p:nvSpPr>
          <p:cNvPr id="6" name="Pladsholder til sidefod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Pladsholder til diasnummer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645D168-FEFF-4AA1-9CA2-1343D75C3E5C}" type="slidenum">
              <a:rPr lang="en-US"/>
              <a:pPr>
                <a:defRPr/>
              </a:pPr>
              <a:t>‹nr.›</a:t>
            </a:fld>
            <a:endParaRPr lang="en-US"/>
          </a:p>
        </p:txBody>
      </p:sp>
    </p:spTree>
    <p:extLst>
      <p:ext uri="{BB962C8B-B14F-4D97-AF65-F5344CB8AC3E}">
        <p14:creationId xmlns:p14="http://schemas.microsoft.com/office/powerpoint/2010/main" val="30254495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ttps://books.google.dk/books?id=RNo-3ngO1D4C&amp;pg=PA4&amp;lpg=PA4&amp;dq=Goodenough+operational+culture&amp;source=bl&amp;ots=9UuiWci1-o&amp;sig=4vIDGtYvQonyePmq6GPDWt9NNVQ&amp;hl=da&amp;sa=X&amp;ved=2ahUKEwjYzISNw5_dAhWPmLQKHYdsDvcQ6AEwAXoECAkQAQ#v=onepage&amp;q=Goodenough%20operational%20culture&amp;f=false</a:t>
            </a:r>
            <a:endParaRPr lang="da-DK" dirty="0"/>
          </a:p>
        </p:txBody>
      </p:sp>
      <p:sp>
        <p:nvSpPr>
          <p:cNvPr id="4" name="Pladsholder til diasnummer 3"/>
          <p:cNvSpPr>
            <a:spLocks noGrp="1"/>
          </p:cNvSpPr>
          <p:nvPr>
            <p:ph type="sldNum" sz="quarter" idx="10"/>
          </p:nvPr>
        </p:nvSpPr>
        <p:spPr/>
        <p:txBody>
          <a:bodyPr/>
          <a:lstStyle/>
          <a:p>
            <a:pPr>
              <a:defRPr/>
            </a:pPr>
            <a:fld id="{7645D168-FEFF-4AA1-9CA2-1343D75C3E5C}" type="slidenum">
              <a:rPr lang="en-US" smtClean="0"/>
              <a:pPr>
                <a:defRPr/>
              </a:pPr>
              <a:t>21</a:t>
            </a:fld>
            <a:endParaRPr lang="en-US"/>
          </a:p>
        </p:txBody>
      </p:sp>
    </p:spTree>
    <p:extLst>
      <p:ext uri="{BB962C8B-B14F-4D97-AF65-F5344CB8AC3E}">
        <p14:creationId xmlns:p14="http://schemas.microsoft.com/office/powerpoint/2010/main" val="226978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645D168-FEFF-4AA1-9CA2-1343D75C3E5C}" type="slidenum">
              <a:rPr lang="en-US" smtClean="0"/>
              <a:pPr>
                <a:defRPr/>
              </a:pPr>
              <a:t>25</a:t>
            </a:fld>
            <a:endParaRPr lang="en-US"/>
          </a:p>
        </p:txBody>
      </p:sp>
    </p:spTree>
    <p:extLst>
      <p:ext uri="{BB962C8B-B14F-4D97-AF65-F5344CB8AC3E}">
        <p14:creationId xmlns:p14="http://schemas.microsoft.com/office/powerpoint/2010/main" val="68202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645D168-FEFF-4AA1-9CA2-1343D75C3E5C}" type="slidenum">
              <a:rPr lang="en-US" smtClean="0"/>
              <a:pPr>
                <a:defRPr/>
              </a:pPr>
              <a:t>26</a:t>
            </a:fld>
            <a:endParaRPr lang="en-US"/>
          </a:p>
        </p:txBody>
      </p:sp>
    </p:spTree>
    <p:extLst>
      <p:ext uri="{BB962C8B-B14F-4D97-AF65-F5344CB8AC3E}">
        <p14:creationId xmlns:p14="http://schemas.microsoft.com/office/powerpoint/2010/main" val="682027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en-US"/>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en-US"/>
          </a:p>
        </p:txBody>
      </p:sp>
      <p:sp>
        <p:nvSpPr>
          <p:cNvPr id="4" name="Pladsholder til dato 3"/>
          <p:cNvSpPr>
            <a:spLocks noGrp="1"/>
          </p:cNvSpPr>
          <p:nvPr>
            <p:ph type="dt" sz="half" idx="10"/>
          </p:nvPr>
        </p:nvSpPr>
        <p:spPr/>
        <p:txBody>
          <a:bodyPr/>
          <a:lstStyle>
            <a:lvl1pPr>
              <a:defRPr/>
            </a:lvl1pPr>
          </a:lstStyle>
          <a:p>
            <a:pPr>
              <a:defRPr/>
            </a:pPr>
            <a:fld id="{FECB34BC-BC96-442F-96D8-4347BE51856D}" type="datetime1">
              <a:rPr lang="da-DK" smtClean="0"/>
              <a:t>06-09-2018</a:t>
            </a:fld>
            <a:endParaRPr lang="en-US"/>
          </a:p>
        </p:txBody>
      </p:sp>
      <p:sp>
        <p:nvSpPr>
          <p:cNvPr id="5" name="Pladsholder til sidefod 4"/>
          <p:cNvSpPr>
            <a:spLocks noGrp="1"/>
          </p:cNvSpPr>
          <p:nvPr>
            <p:ph type="ftr" sz="quarter" idx="11"/>
          </p:nvPr>
        </p:nvSpPr>
        <p:spPr/>
        <p:txBody>
          <a:bodyPr/>
          <a:lstStyle>
            <a:lvl1pPr>
              <a:defRPr/>
            </a:lvl1pPr>
          </a:lstStyle>
          <a:p>
            <a:pPr>
              <a:defRPr/>
            </a:pPr>
            <a:r>
              <a:rPr lang="en-US" smtClean="0"/>
              <a:t>18 ikek 1 intro</a:t>
            </a:r>
            <a:endParaRPr lang="en-US"/>
          </a:p>
        </p:txBody>
      </p:sp>
      <p:sp>
        <p:nvSpPr>
          <p:cNvPr id="6" name="Pladsholder til diasnummer 5"/>
          <p:cNvSpPr>
            <a:spLocks noGrp="1"/>
          </p:cNvSpPr>
          <p:nvPr>
            <p:ph type="sldNum" sz="quarter" idx="12"/>
          </p:nvPr>
        </p:nvSpPr>
        <p:spPr/>
        <p:txBody>
          <a:bodyPr/>
          <a:lstStyle>
            <a:lvl1pPr>
              <a:defRPr/>
            </a:lvl1pPr>
          </a:lstStyle>
          <a:p>
            <a:pPr>
              <a:defRPr/>
            </a:pPr>
            <a:fld id="{873DBAA8-40A0-4964-9114-B1958D9F8C68}"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en-US"/>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lvl1pPr>
              <a:defRPr/>
            </a:lvl1pPr>
          </a:lstStyle>
          <a:p>
            <a:pPr>
              <a:defRPr/>
            </a:pPr>
            <a:fld id="{725DBAAD-41E6-4710-B480-0E3CF58E7BB4}" type="datetime1">
              <a:rPr lang="da-DK" smtClean="0"/>
              <a:t>06-09-2018</a:t>
            </a:fld>
            <a:endParaRPr lang="en-US"/>
          </a:p>
        </p:txBody>
      </p:sp>
      <p:sp>
        <p:nvSpPr>
          <p:cNvPr id="5" name="Pladsholder til sidefod 4"/>
          <p:cNvSpPr>
            <a:spLocks noGrp="1"/>
          </p:cNvSpPr>
          <p:nvPr>
            <p:ph type="ftr" sz="quarter" idx="11"/>
          </p:nvPr>
        </p:nvSpPr>
        <p:spPr/>
        <p:txBody>
          <a:bodyPr/>
          <a:lstStyle>
            <a:lvl1pPr>
              <a:defRPr/>
            </a:lvl1pPr>
          </a:lstStyle>
          <a:p>
            <a:pPr>
              <a:defRPr/>
            </a:pPr>
            <a:r>
              <a:rPr lang="en-US" smtClean="0"/>
              <a:t>18 ikek 1 intro</a:t>
            </a:r>
            <a:endParaRPr lang="en-US"/>
          </a:p>
        </p:txBody>
      </p:sp>
      <p:sp>
        <p:nvSpPr>
          <p:cNvPr id="6" name="Pladsholder til diasnummer 5"/>
          <p:cNvSpPr>
            <a:spLocks noGrp="1"/>
          </p:cNvSpPr>
          <p:nvPr>
            <p:ph type="sldNum" sz="quarter" idx="12"/>
          </p:nvPr>
        </p:nvSpPr>
        <p:spPr/>
        <p:txBody>
          <a:bodyPr/>
          <a:lstStyle>
            <a:lvl1pPr>
              <a:defRPr/>
            </a:lvl1pPr>
          </a:lstStyle>
          <a:p>
            <a:pPr>
              <a:defRPr/>
            </a:pPr>
            <a:fld id="{EEC6A24D-C73B-4367-A060-6FBF70A0B2D2}"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en-US"/>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lvl1pPr>
              <a:defRPr/>
            </a:lvl1pPr>
          </a:lstStyle>
          <a:p>
            <a:pPr>
              <a:defRPr/>
            </a:pPr>
            <a:fld id="{5E449F36-971F-421A-96D5-C562AFA2FD5A}" type="datetime1">
              <a:rPr lang="da-DK" smtClean="0"/>
              <a:t>06-09-2018</a:t>
            </a:fld>
            <a:endParaRPr lang="en-US"/>
          </a:p>
        </p:txBody>
      </p:sp>
      <p:sp>
        <p:nvSpPr>
          <p:cNvPr id="5" name="Pladsholder til sidefod 4"/>
          <p:cNvSpPr>
            <a:spLocks noGrp="1"/>
          </p:cNvSpPr>
          <p:nvPr>
            <p:ph type="ftr" sz="quarter" idx="11"/>
          </p:nvPr>
        </p:nvSpPr>
        <p:spPr/>
        <p:txBody>
          <a:bodyPr/>
          <a:lstStyle>
            <a:lvl1pPr>
              <a:defRPr/>
            </a:lvl1pPr>
          </a:lstStyle>
          <a:p>
            <a:pPr>
              <a:defRPr/>
            </a:pPr>
            <a:r>
              <a:rPr lang="en-US" smtClean="0"/>
              <a:t>18 ikek 1 intro</a:t>
            </a:r>
            <a:endParaRPr lang="en-US"/>
          </a:p>
        </p:txBody>
      </p:sp>
      <p:sp>
        <p:nvSpPr>
          <p:cNvPr id="6" name="Pladsholder til diasnummer 5"/>
          <p:cNvSpPr>
            <a:spLocks noGrp="1"/>
          </p:cNvSpPr>
          <p:nvPr>
            <p:ph type="sldNum" sz="quarter" idx="12"/>
          </p:nvPr>
        </p:nvSpPr>
        <p:spPr/>
        <p:txBody>
          <a:bodyPr/>
          <a:lstStyle>
            <a:lvl1pPr>
              <a:defRPr/>
            </a:lvl1pPr>
          </a:lstStyle>
          <a:p>
            <a:pPr>
              <a:defRPr/>
            </a:pPr>
            <a:fld id="{0DBAC61A-A33C-472C-BA47-DE111D897D8B}"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en-US"/>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lvl1pPr>
              <a:defRPr/>
            </a:lvl1pPr>
          </a:lstStyle>
          <a:p>
            <a:pPr>
              <a:defRPr/>
            </a:pPr>
            <a:fld id="{743F2B0A-CE0F-4223-AE04-11AF48AABE05}" type="datetime1">
              <a:rPr lang="da-DK" smtClean="0"/>
              <a:t>06-09-2018</a:t>
            </a:fld>
            <a:endParaRPr lang="en-US"/>
          </a:p>
        </p:txBody>
      </p:sp>
      <p:sp>
        <p:nvSpPr>
          <p:cNvPr id="5" name="Pladsholder til sidefod 4"/>
          <p:cNvSpPr>
            <a:spLocks noGrp="1"/>
          </p:cNvSpPr>
          <p:nvPr>
            <p:ph type="ftr" sz="quarter" idx="11"/>
          </p:nvPr>
        </p:nvSpPr>
        <p:spPr/>
        <p:txBody>
          <a:bodyPr/>
          <a:lstStyle>
            <a:lvl1pPr>
              <a:defRPr/>
            </a:lvl1pPr>
          </a:lstStyle>
          <a:p>
            <a:pPr>
              <a:defRPr/>
            </a:pPr>
            <a:r>
              <a:rPr lang="en-US" smtClean="0"/>
              <a:t>18 ikek 1 intro</a:t>
            </a:r>
            <a:endParaRPr lang="en-US"/>
          </a:p>
        </p:txBody>
      </p:sp>
      <p:sp>
        <p:nvSpPr>
          <p:cNvPr id="6" name="Pladsholder til diasnummer 5"/>
          <p:cNvSpPr>
            <a:spLocks noGrp="1"/>
          </p:cNvSpPr>
          <p:nvPr>
            <p:ph type="sldNum" sz="quarter" idx="12"/>
          </p:nvPr>
        </p:nvSpPr>
        <p:spPr/>
        <p:txBody>
          <a:bodyPr/>
          <a:lstStyle>
            <a:lvl1pPr>
              <a:defRPr/>
            </a:lvl1pPr>
          </a:lstStyle>
          <a:p>
            <a:pPr>
              <a:defRPr/>
            </a:pPr>
            <a:fld id="{95138D2B-9F13-4FEC-AFDA-58A58D2D66DA}"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en-US"/>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3A9797BA-5CD9-4260-875D-53359C5F2054}" type="datetime1">
              <a:rPr lang="da-DK" smtClean="0"/>
              <a:t>06-09-2018</a:t>
            </a:fld>
            <a:endParaRPr lang="en-US"/>
          </a:p>
        </p:txBody>
      </p:sp>
      <p:sp>
        <p:nvSpPr>
          <p:cNvPr id="5" name="Pladsholder til sidefod 4"/>
          <p:cNvSpPr>
            <a:spLocks noGrp="1"/>
          </p:cNvSpPr>
          <p:nvPr>
            <p:ph type="ftr" sz="quarter" idx="11"/>
          </p:nvPr>
        </p:nvSpPr>
        <p:spPr/>
        <p:txBody>
          <a:bodyPr/>
          <a:lstStyle>
            <a:lvl1pPr>
              <a:defRPr/>
            </a:lvl1pPr>
          </a:lstStyle>
          <a:p>
            <a:pPr>
              <a:defRPr/>
            </a:pPr>
            <a:r>
              <a:rPr lang="en-US" smtClean="0"/>
              <a:t>18 ikek 1 intro</a:t>
            </a:r>
            <a:endParaRPr lang="en-US"/>
          </a:p>
        </p:txBody>
      </p:sp>
      <p:sp>
        <p:nvSpPr>
          <p:cNvPr id="6" name="Pladsholder til diasnummer 5"/>
          <p:cNvSpPr>
            <a:spLocks noGrp="1"/>
          </p:cNvSpPr>
          <p:nvPr>
            <p:ph type="sldNum" sz="quarter" idx="12"/>
          </p:nvPr>
        </p:nvSpPr>
        <p:spPr/>
        <p:txBody>
          <a:bodyPr/>
          <a:lstStyle>
            <a:lvl1pPr>
              <a:defRPr/>
            </a:lvl1pPr>
          </a:lstStyle>
          <a:p>
            <a:pPr>
              <a:defRPr/>
            </a:pPr>
            <a:fld id="{8C3B7A76-94D8-44BB-8428-BFB0C772A1D9}"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en-US"/>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Pladsholder til dato 3"/>
          <p:cNvSpPr>
            <a:spLocks noGrp="1"/>
          </p:cNvSpPr>
          <p:nvPr>
            <p:ph type="dt" sz="half" idx="10"/>
          </p:nvPr>
        </p:nvSpPr>
        <p:spPr/>
        <p:txBody>
          <a:bodyPr/>
          <a:lstStyle>
            <a:lvl1pPr>
              <a:defRPr/>
            </a:lvl1pPr>
          </a:lstStyle>
          <a:p>
            <a:pPr>
              <a:defRPr/>
            </a:pPr>
            <a:fld id="{EFB116FF-246D-4350-9EC4-F49480D2E72B}" type="datetime1">
              <a:rPr lang="da-DK" smtClean="0"/>
              <a:t>06-09-2018</a:t>
            </a:fld>
            <a:endParaRPr lang="en-US"/>
          </a:p>
        </p:txBody>
      </p:sp>
      <p:sp>
        <p:nvSpPr>
          <p:cNvPr id="6" name="Pladsholder til sidefod 4"/>
          <p:cNvSpPr>
            <a:spLocks noGrp="1"/>
          </p:cNvSpPr>
          <p:nvPr>
            <p:ph type="ftr" sz="quarter" idx="11"/>
          </p:nvPr>
        </p:nvSpPr>
        <p:spPr/>
        <p:txBody>
          <a:bodyPr/>
          <a:lstStyle>
            <a:lvl1pPr>
              <a:defRPr/>
            </a:lvl1pPr>
          </a:lstStyle>
          <a:p>
            <a:pPr>
              <a:defRPr/>
            </a:pPr>
            <a:r>
              <a:rPr lang="en-US" smtClean="0"/>
              <a:t>18 ikek 1 intro</a:t>
            </a:r>
            <a:endParaRPr lang="en-US"/>
          </a:p>
        </p:txBody>
      </p:sp>
      <p:sp>
        <p:nvSpPr>
          <p:cNvPr id="7" name="Pladsholder til diasnummer 5"/>
          <p:cNvSpPr>
            <a:spLocks noGrp="1"/>
          </p:cNvSpPr>
          <p:nvPr>
            <p:ph type="sldNum" sz="quarter" idx="12"/>
          </p:nvPr>
        </p:nvSpPr>
        <p:spPr/>
        <p:txBody>
          <a:bodyPr/>
          <a:lstStyle>
            <a:lvl1pPr>
              <a:defRPr/>
            </a:lvl1pPr>
          </a:lstStyle>
          <a:p>
            <a:pPr>
              <a:defRPr/>
            </a:pPr>
            <a:fld id="{B21348EE-6476-4E41-A8B2-82AA64F68363}"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en-US"/>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7" name="Pladsholder til dato 3"/>
          <p:cNvSpPr>
            <a:spLocks noGrp="1"/>
          </p:cNvSpPr>
          <p:nvPr>
            <p:ph type="dt" sz="half" idx="10"/>
          </p:nvPr>
        </p:nvSpPr>
        <p:spPr/>
        <p:txBody>
          <a:bodyPr/>
          <a:lstStyle>
            <a:lvl1pPr>
              <a:defRPr/>
            </a:lvl1pPr>
          </a:lstStyle>
          <a:p>
            <a:pPr>
              <a:defRPr/>
            </a:pPr>
            <a:fld id="{689F9083-9A8C-488C-A340-0756A3B22AF0}" type="datetime1">
              <a:rPr lang="da-DK" smtClean="0"/>
              <a:t>06-09-2018</a:t>
            </a:fld>
            <a:endParaRPr lang="en-US"/>
          </a:p>
        </p:txBody>
      </p:sp>
      <p:sp>
        <p:nvSpPr>
          <p:cNvPr id="8" name="Pladsholder til sidefod 4"/>
          <p:cNvSpPr>
            <a:spLocks noGrp="1"/>
          </p:cNvSpPr>
          <p:nvPr>
            <p:ph type="ftr" sz="quarter" idx="11"/>
          </p:nvPr>
        </p:nvSpPr>
        <p:spPr/>
        <p:txBody>
          <a:bodyPr/>
          <a:lstStyle>
            <a:lvl1pPr>
              <a:defRPr/>
            </a:lvl1pPr>
          </a:lstStyle>
          <a:p>
            <a:pPr>
              <a:defRPr/>
            </a:pPr>
            <a:r>
              <a:rPr lang="en-US" smtClean="0"/>
              <a:t>18 ikek 1 intro</a:t>
            </a:r>
            <a:endParaRPr lang="en-US"/>
          </a:p>
        </p:txBody>
      </p:sp>
      <p:sp>
        <p:nvSpPr>
          <p:cNvPr id="9" name="Pladsholder til diasnummer 5"/>
          <p:cNvSpPr>
            <a:spLocks noGrp="1"/>
          </p:cNvSpPr>
          <p:nvPr>
            <p:ph type="sldNum" sz="quarter" idx="12"/>
          </p:nvPr>
        </p:nvSpPr>
        <p:spPr/>
        <p:txBody>
          <a:bodyPr/>
          <a:lstStyle>
            <a:lvl1pPr>
              <a:defRPr/>
            </a:lvl1pPr>
          </a:lstStyle>
          <a:p>
            <a:pPr>
              <a:defRPr/>
            </a:pPr>
            <a:fld id="{7CA77D78-61A7-42B5-ABD3-DF0CAE3A84B6}"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en-US"/>
          </a:p>
        </p:txBody>
      </p:sp>
      <p:sp>
        <p:nvSpPr>
          <p:cNvPr id="3" name="Pladsholder til dato 3"/>
          <p:cNvSpPr>
            <a:spLocks noGrp="1"/>
          </p:cNvSpPr>
          <p:nvPr>
            <p:ph type="dt" sz="half" idx="10"/>
          </p:nvPr>
        </p:nvSpPr>
        <p:spPr/>
        <p:txBody>
          <a:bodyPr/>
          <a:lstStyle>
            <a:lvl1pPr>
              <a:defRPr/>
            </a:lvl1pPr>
          </a:lstStyle>
          <a:p>
            <a:pPr>
              <a:defRPr/>
            </a:pPr>
            <a:fld id="{F956C950-0A1A-432E-9D9F-C50F66AB3609}" type="datetime1">
              <a:rPr lang="da-DK" smtClean="0"/>
              <a:t>06-09-2018</a:t>
            </a:fld>
            <a:endParaRPr lang="en-US"/>
          </a:p>
        </p:txBody>
      </p:sp>
      <p:sp>
        <p:nvSpPr>
          <p:cNvPr id="4" name="Pladsholder til sidefod 4"/>
          <p:cNvSpPr>
            <a:spLocks noGrp="1"/>
          </p:cNvSpPr>
          <p:nvPr>
            <p:ph type="ftr" sz="quarter" idx="11"/>
          </p:nvPr>
        </p:nvSpPr>
        <p:spPr/>
        <p:txBody>
          <a:bodyPr/>
          <a:lstStyle>
            <a:lvl1pPr>
              <a:defRPr/>
            </a:lvl1pPr>
          </a:lstStyle>
          <a:p>
            <a:pPr>
              <a:defRPr/>
            </a:pPr>
            <a:r>
              <a:rPr lang="en-US" smtClean="0"/>
              <a:t>18 ikek 1 intro</a:t>
            </a:r>
            <a:endParaRPr lang="en-US"/>
          </a:p>
        </p:txBody>
      </p:sp>
      <p:sp>
        <p:nvSpPr>
          <p:cNvPr id="5" name="Pladsholder til diasnummer 5"/>
          <p:cNvSpPr>
            <a:spLocks noGrp="1"/>
          </p:cNvSpPr>
          <p:nvPr>
            <p:ph type="sldNum" sz="quarter" idx="12"/>
          </p:nvPr>
        </p:nvSpPr>
        <p:spPr/>
        <p:txBody>
          <a:bodyPr/>
          <a:lstStyle>
            <a:lvl1pPr>
              <a:defRPr/>
            </a:lvl1pPr>
          </a:lstStyle>
          <a:p>
            <a:pPr>
              <a:defRPr/>
            </a:pPr>
            <a:fld id="{D3ECAD24-61B3-412D-9333-71FC72042807}"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DABD7407-B465-4120-AD59-D4C631CEBDA7}" type="datetime1">
              <a:rPr lang="da-DK" smtClean="0"/>
              <a:t>06-09-2018</a:t>
            </a:fld>
            <a:endParaRPr lang="en-US"/>
          </a:p>
        </p:txBody>
      </p:sp>
      <p:sp>
        <p:nvSpPr>
          <p:cNvPr id="3" name="Pladsholder til sidefod 4"/>
          <p:cNvSpPr>
            <a:spLocks noGrp="1"/>
          </p:cNvSpPr>
          <p:nvPr>
            <p:ph type="ftr" sz="quarter" idx="11"/>
          </p:nvPr>
        </p:nvSpPr>
        <p:spPr/>
        <p:txBody>
          <a:bodyPr/>
          <a:lstStyle>
            <a:lvl1pPr>
              <a:defRPr/>
            </a:lvl1pPr>
          </a:lstStyle>
          <a:p>
            <a:pPr>
              <a:defRPr/>
            </a:pPr>
            <a:r>
              <a:rPr lang="en-US" smtClean="0"/>
              <a:t>18 ikek 1 intro</a:t>
            </a:r>
            <a:endParaRPr lang="en-US"/>
          </a:p>
        </p:txBody>
      </p:sp>
      <p:sp>
        <p:nvSpPr>
          <p:cNvPr id="4" name="Pladsholder til diasnummer 5"/>
          <p:cNvSpPr>
            <a:spLocks noGrp="1"/>
          </p:cNvSpPr>
          <p:nvPr>
            <p:ph type="sldNum" sz="quarter" idx="12"/>
          </p:nvPr>
        </p:nvSpPr>
        <p:spPr/>
        <p:txBody>
          <a:bodyPr/>
          <a:lstStyle>
            <a:lvl1pPr>
              <a:defRPr/>
            </a:lvl1pPr>
          </a:lstStyle>
          <a:p>
            <a:pPr>
              <a:defRPr/>
            </a:pPr>
            <a:fld id="{8E671149-3732-4DE6-B6EF-4D84A20E43BA}"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en-US"/>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63D845A3-3C4B-4028-956A-8FF3C47C5AA5}" type="datetime1">
              <a:rPr lang="da-DK" smtClean="0"/>
              <a:t>06-09-2018</a:t>
            </a:fld>
            <a:endParaRPr lang="en-US"/>
          </a:p>
        </p:txBody>
      </p:sp>
      <p:sp>
        <p:nvSpPr>
          <p:cNvPr id="6" name="Pladsholder til sidefod 4"/>
          <p:cNvSpPr>
            <a:spLocks noGrp="1"/>
          </p:cNvSpPr>
          <p:nvPr>
            <p:ph type="ftr" sz="quarter" idx="11"/>
          </p:nvPr>
        </p:nvSpPr>
        <p:spPr/>
        <p:txBody>
          <a:bodyPr/>
          <a:lstStyle>
            <a:lvl1pPr>
              <a:defRPr/>
            </a:lvl1pPr>
          </a:lstStyle>
          <a:p>
            <a:pPr>
              <a:defRPr/>
            </a:pPr>
            <a:r>
              <a:rPr lang="en-US" smtClean="0"/>
              <a:t>18 ikek 1 intro</a:t>
            </a:r>
            <a:endParaRPr lang="en-US"/>
          </a:p>
        </p:txBody>
      </p:sp>
      <p:sp>
        <p:nvSpPr>
          <p:cNvPr id="7" name="Pladsholder til diasnummer 5"/>
          <p:cNvSpPr>
            <a:spLocks noGrp="1"/>
          </p:cNvSpPr>
          <p:nvPr>
            <p:ph type="sldNum" sz="quarter" idx="12"/>
          </p:nvPr>
        </p:nvSpPr>
        <p:spPr/>
        <p:txBody>
          <a:bodyPr/>
          <a:lstStyle>
            <a:lvl1pPr>
              <a:defRPr/>
            </a:lvl1pPr>
          </a:lstStyle>
          <a:p>
            <a:pPr>
              <a:defRPr/>
            </a:pPr>
            <a:fld id="{C960C288-47CA-41C5-B3A8-516809631C07}"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en-US"/>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6D1DB906-2B1E-40D9-8AED-959B6246EDF3}" type="datetime1">
              <a:rPr lang="da-DK" smtClean="0"/>
              <a:t>06-09-2018</a:t>
            </a:fld>
            <a:endParaRPr lang="en-US"/>
          </a:p>
        </p:txBody>
      </p:sp>
      <p:sp>
        <p:nvSpPr>
          <p:cNvPr id="6" name="Pladsholder til sidefod 4"/>
          <p:cNvSpPr>
            <a:spLocks noGrp="1"/>
          </p:cNvSpPr>
          <p:nvPr>
            <p:ph type="ftr" sz="quarter" idx="11"/>
          </p:nvPr>
        </p:nvSpPr>
        <p:spPr/>
        <p:txBody>
          <a:bodyPr/>
          <a:lstStyle>
            <a:lvl1pPr>
              <a:defRPr/>
            </a:lvl1pPr>
          </a:lstStyle>
          <a:p>
            <a:pPr>
              <a:defRPr/>
            </a:pPr>
            <a:r>
              <a:rPr lang="en-US" smtClean="0"/>
              <a:t>18 ikek 1 intro</a:t>
            </a:r>
            <a:endParaRPr lang="en-US"/>
          </a:p>
        </p:txBody>
      </p:sp>
      <p:sp>
        <p:nvSpPr>
          <p:cNvPr id="7" name="Pladsholder til diasnummer 5"/>
          <p:cNvSpPr>
            <a:spLocks noGrp="1"/>
          </p:cNvSpPr>
          <p:nvPr>
            <p:ph type="sldNum" sz="quarter" idx="12"/>
          </p:nvPr>
        </p:nvSpPr>
        <p:spPr/>
        <p:txBody>
          <a:bodyPr/>
          <a:lstStyle>
            <a:lvl1pPr>
              <a:defRPr/>
            </a:lvl1pPr>
          </a:lstStyle>
          <a:p>
            <a:pPr>
              <a:defRPr/>
            </a:pPr>
            <a:fld id="{C2837663-E78A-4E5D-883F-6AC9D2071740}"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endParaRPr lang="en-US" smtClean="0"/>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smtClean="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1FD232E-7766-4F77-B144-E505E3356373}" type="datetime1">
              <a:rPr lang="da-DK" smtClean="0"/>
              <a:t>06-09-2018</a:t>
            </a:fld>
            <a:endParaRPr lang="en-US"/>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smtClean="0"/>
              <a:t>18 ikek 1 intro</a:t>
            </a:r>
            <a:endParaRPr lang="en-US"/>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1F00AAA-5878-41E7-841C-3263E79FFCCD}"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ikek.d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ytimes.com/2000/06/10/news/frederic-dardshunned-by-critics-loved-by-readers-as-sanantonio-a.html?mcubz=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ed.com/talks/steve_jobs_how_to_live_before_you_di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erriam-webster.com/dictionary/convention" TargetMode="External"/><Relationship Id="rId2" Type="http://schemas.openxmlformats.org/officeDocument/2006/relationships/hyperlink" Target="http://www.merriam-webster.com/dictionary/integrat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epi@cphbusiness.dk" TargetMode="External"/><Relationship Id="rId2" Type="http://schemas.openxmlformats.org/officeDocument/2006/relationships/hyperlink" Target="mailto:pillon@hum.ku.d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670943"/>
            <a:ext cx="8208912" cy="1470025"/>
          </a:xfrm>
        </p:spPr>
        <p:txBody>
          <a:bodyPr rtlCol="0">
            <a:normAutofit fontScale="90000"/>
          </a:bodyPr>
          <a:lstStyle/>
          <a:p>
            <a:pPr fontAlgn="auto">
              <a:spcAft>
                <a:spcPts val="0"/>
              </a:spcAft>
              <a:defRPr/>
            </a:pPr>
            <a:r>
              <a:rPr lang="da-DK" dirty="0" smtClean="0"/>
              <a:t>Interkulturel </a:t>
            </a:r>
            <a:r>
              <a:rPr lang="da-DK" dirty="0"/>
              <a:t>E</a:t>
            </a:r>
            <a:r>
              <a:rPr lang="da-DK" dirty="0" smtClean="0"/>
              <a:t>rhvervskommunikation </a:t>
            </a:r>
            <a:br>
              <a:rPr lang="da-DK" dirty="0" smtClean="0"/>
            </a:br>
            <a:r>
              <a:rPr lang="da-DK" dirty="0" smtClean="0"/>
              <a:t>ikek.dk</a:t>
            </a:r>
            <a:endParaRPr lang="en-US" dirty="0" smtClean="0"/>
          </a:p>
        </p:txBody>
      </p:sp>
      <p:sp>
        <p:nvSpPr>
          <p:cNvPr id="3" name="Undertitel 2"/>
          <p:cNvSpPr>
            <a:spLocks noGrp="1"/>
          </p:cNvSpPr>
          <p:nvPr>
            <p:ph type="subTitle" idx="1"/>
          </p:nvPr>
        </p:nvSpPr>
        <p:spPr>
          <a:xfrm>
            <a:off x="1371600" y="3645024"/>
            <a:ext cx="6224736" cy="1259383"/>
          </a:xfrm>
        </p:spPr>
        <p:txBody>
          <a:bodyPr rtlCol="0">
            <a:normAutofit/>
          </a:bodyPr>
          <a:lstStyle/>
          <a:p>
            <a:pPr fontAlgn="auto">
              <a:spcAft>
                <a:spcPts val="0"/>
              </a:spcAft>
              <a:defRPr/>
            </a:pPr>
            <a:r>
              <a:rPr lang="da-DK" sz="2800" dirty="0" smtClean="0"/>
              <a:t>KU - Ezio Pillon</a:t>
            </a:r>
            <a:endParaRPr lang="da-DK" sz="2800" dirty="0"/>
          </a:p>
          <a:p>
            <a:pPr fontAlgn="auto">
              <a:spcAft>
                <a:spcPts val="0"/>
              </a:spcAft>
              <a:buFont typeface="Arial" pitchFamily="34" charset="0"/>
              <a:buNone/>
              <a:defRPr/>
            </a:pPr>
            <a:r>
              <a:rPr lang="da-DK" sz="2800" dirty="0" smtClean="0"/>
              <a:t>efterår 2018</a:t>
            </a:r>
          </a:p>
        </p:txBody>
      </p:sp>
      <p:sp>
        <p:nvSpPr>
          <p:cNvPr id="2055" name="Tekstboks 6"/>
          <p:cNvSpPr txBox="1">
            <a:spLocks noChangeArrowheads="1"/>
          </p:cNvSpPr>
          <p:nvPr/>
        </p:nvSpPr>
        <p:spPr bwMode="auto">
          <a:xfrm>
            <a:off x="785813" y="5357813"/>
            <a:ext cx="7658100" cy="369887"/>
          </a:xfrm>
          <a:prstGeom prst="rect">
            <a:avLst/>
          </a:prstGeom>
          <a:noFill/>
          <a:ln w="9525">
            <a:noFill/>
            <a:miter lim="800000"/>
            <a:headEnd/>
            <a:tailEnd/>
          </a:ln>
        </p:spPr>
        <p:txBody>
          <a:bodyPr>
            <a:spAutoFit/>
          </a:bodyPr>
          <a:lstStyle/>
          <a:p>
            <a:r>
              <a:rPr lang="da-DK" dirty="0">
                <a:latin typeface="Calibri" pitchFamily="34" charset="0"/>
              </a:rPr>
              <a:t>The sum of human </a:t>
            </a:r>
            <a:r>
              <a:rPr lang="da-DK" dirty="0" err="1">
                <a:latin typeface="Calibri" pitchFamily="34" charset="0"/>
              </a:rPr>
              <a:t>knowledge</a:t>
            </a:r>
            <a:r>
              <a:rPr lang="da-DK" dirty="0">
                <a:latin typeface="Calibri" pitchFamily="34" charset="0"/>
              </a:rPr>
              <a:t> is not </a:t>
            </a:r>
            <a:r>
              <a:rPr lang="da-DK" dirty="0" err="1">
                <a:latin typeface="Calibri" pitchFamily="34" charset="0"/>
              </a:rPr>
              <a:t>contained</a:t>
            </a:r>
            <a:r>
              <a:rPr lang="da-DK" dirty="0">
                <a:latin typeface="Calibri" pitchFamily="34" charset="0"/>
              </a:rPr>
              <a:t> in </a:t>
            </a:r>
            <a:r>
              <a:rPr lang="da-DK" dirty="0" err="1">
                <a:latin typeface="Calibri" pitchFamily="34" charset="0"/>
              </a:rPr>
              <a:t>any</a:t>
            </a:r>
            <a:r>
              <a:rPr lang="da-DK" dirty="0">
                <a:latin typeface="Calibri" pitchFamily="34" charset="0"/>
              </a:rPr>
              <a:t> </a:t>
            </a:r>
            <a:r>
              <a:rPr lang="da-DK" dirty="0" err="1">
                <a:latin typeface="Calibri" pitchFamily="34" charset="0"/>
              </a:rPr>
              <a:t>one</a:t>
            </a:r>
            <a:r>
              <a:rPr lang="da-DK" dirty="0">
                <a:latin typeface="Calibri" pitchFamily="34" charset="0"/>
              </a:rPr>
              <a:t> </a:t>
            </a:r>
            <a:r>
              <a:rPr lang="da-DK" dirty="0" err="1">
                <a:latin typeface="Calibri" pitchFamily="34" charset="0"/>
              </a:rPr>
              <a:t>language</a:t>
            </a:r>
            <a:r>
              <a:rPr lang="da-DK" dirty="0">
                <a:latin typeface="Calibri" pitchFamily="34" charset="0"/>
              </a:rPr>
              <a:t>. </a:t>
            </a:r>
            <a:r>
              <a:rPr lang="da-DK" dirty="0" smtClean="0">
                <a:latin typeface="Calibri" pitchFamily="34" charset="0"/>
              </a:rPr>
              <a:t>Ezra </a:t>
            </a:r>
            <a:r>
              <a:rPr lang="da-DK" dirty="0">
                <a:latin typeface="Calibri" pitchFamily="34" charset="0"/>
              </a:rPr>
              <a:t>Pound</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72217DAE-7B00-47A2-8897-04C2B750A87F}" type="datetime1">
              <a:rPr lang="da-DK" smtClean="0"/>
              <a:t>06-09-2018</a:t>
            </a:fld>
            <a:endParaRPr lang="en-US"/>
          </a:p>
        </p:txBody>
      </p:sp>
      <p:sp>
        <p:nvSpPr>
          <p:cNvPr id="5" name="Pladsholder til sidefod 4"/>
          <p:cNvSpPr>
            <a:spLocks noGrp="1"/>
          </p:cNvSpPr>
          <p:nvPr>
            <p:ph type="ftr" sz="quarter" idx="11"/>
          </p:nvPr>
        </p:nvSpPr>
        <p:spPr/>
        <p:txBody>
          <a:bodyPr/>
          <a:lstStyle/>
          <a:p>
            <a:pPr>
              <a:defRPr/>
            </a:pPr>
            <a:r>
              <a:rPr lang="en-US" smtClean="0"/>
              <a:t>18 ikek 1 intro</a:t>
            </a:r>
            <a:endParaRPr lang="en-US"/>
          </a:p>
        </p:txBody>
      </p:sp>
      <p:sp>
        <p:nvSpPr>
          <p:cNvPr id="6" name="Pladsholder til diasnummer 5"/>
          <p:cNvSpPr>
            <a:spLocks noGrp="1"/>
          </p:cNvSpPr>
          <p:nvPr>
            <p:ph type="sldNum" sz="quarter" idx="12"/>
          </p:nvPr>
        </p:nvSpPr>
        <p:spPr/>
        <p:txBody>
          <a:bodyPr/>
          <a:lstStyle/>
          <a:p>
            <a:pPr>
              <a:defRPr/>
            </a:pPr>
            <a:fld id="{CD7D4702-89B9-441A-94F9-13594436DF69}" type="slidenum">
              <a:rPr lang="en-US"/>
              <a:pPr>
                <a:defRPr/>
              </a:pPr>
              <a:t>10</a:t>
            </a:fld>
            <a:endParaRPr lang="en-US"/>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104" y="-27384"/>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560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051720" y="44624"/>
            <a:ext cx="6912768" cy="5721499"/>
          </a:xfrm>
        </p:spPr>
        <p:txBody>
          <a:bodyPr/>
          <a:lstStyle/>
          <a:p>
            <a:r>
              <a:rPr lang="da-DK" sz="2800" dirty="0" smtClean="0"/>
              <a:t>Før </a:t>
            </a:r>
            <a:r>
              <a:rPr lang="da-DK" sz="2800" dirty="0"/>
              <a:t>skulle du finde problemer </a:t>
            </a:r>
            <a:r>
              <a:rPr lang="da-DK" sz="2800" dirty="0" smtClean="0"/>
              <a:t>- </a:t>
            </a:r>
            <a:r>
              <a:rPr lang="da-DK" sz="2800" dirty="0"/>
              <a:t>nu skal du finde </a:t>
            </a:r>
            <a:r>
              <a:rPr lang="da-DK" sz="2800" dirty="0" smtClean="0"/>
              <a:t>løsninger. </a:t>
            </a:r>
            <a:r>
              <a:rPr lang="da-DK" sz="2800" i="1" dirty="0" smtClean="0"/>
              <a:t>Påpeg ikke problemer uden at have en løsning i baghånden…</a:t>
            </a:r>
            <a:endParaRPr lang="da-DK" sz="2800" i="1" dirty="0"/>
          </a:p>
          <a:p>
            <a:r>
              <a:rPr lang="da-DK" sz="2800" dirty="0" smtClean="0"/>
              <a:t>Brug </a:t>
            </a:r>
            <a:r>
              <a:rPr lang="da-DK" sz="2800" dirty="0" err="1" smtClean="0"/>
              <a:t>bullet</a:t>
            </a:r>
            <a:r>
              <a:rPr lang="da-DK" sz="2800" dirty="0" smtClean="0"/>
              <a:t> points - </a:t>
            </a:r>
            <a:r>
              <a:rPr lang="da-DK" sz="2800" i="1" dirty="0" smtClean="0"/>
              <a:t>vær </a:t>
            </a:r>
            <a:r>
              <a:rPr lang="da-DK" sz="2800" i="1" dirty="0"/>
              <a:t>koncis</a:t>
            </a:r>
          </a:p>
          <a:p>
            <a:r>
              <a:rPr lang="da-DK" sz="2800" dirty="0"/>
              <a:t>Færdigheder versus </a:t>
            </a:r>
            <a:r>
              <a:rPr lang="da-DK" sz="2800" dirty="0" smtClean="0"/>
              <a:t>viden: ‘Hvad kan du?’ mere end ‘Hvad ved du?’</a:t>
            </a:r>
          </a:p>
          <a:p>
            <a:r>
              <a:rPr lang="da-DK" sz="2800" dirty="0" smtClean="0"/>
              <a:t>Overvej at skrive et speciale der er erhvervsrelevant - </a:t>
            </a:r>
            <a:r>
              <a:rPr lang="da-DK" sz="2800" i="1" dirty="0" smtClean="0"/>
              <a:t>men skriv om noget der interesserer dig</a:t>
            </a:r>
            <a:r>
              <a:rPr lang="da-DK" sz="2800" dirty="0" smtClean="0"/>
              <a:t>.</a:t>
            </a:r>
            <a:endParaRPr lang="da-DK" sz="2800" dirty="0"/>
          </a:p>
          <a:p>
            <a:pPr>
              <a:buFont typeface="Arial" charset="0"/>
              <a:buNone/>
            </a:pPr>
            <a:endParaRPr lang="da-DK" sz="2400" dirty="0" smtClean="0">
              <a:ea typeface="Calibri" pitchFamily="34" charset="0"/>
              <a:cs typeface="Times New Roman" pitchFamily="18"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en-US" sz="2400" dirty="0" smtClean="0">
              <a:ea typeface="Calibri" pitchFamily="34" charset="0"/>
              <a:cs typeface="Calibri" pitchFamily="34" charset="0"/>
            </a:endParaRPr>
          </a:p>
          <a:p>
            <a:endParaRPr lang="en-US" dirty="0" smtClean="0"/>
          </a:p>
        </p:txBody>
      </p:sp>
      <p:sp>
        <p:nvSpPr>
          <p:cNvPr id="4" name="Pladsholder til dato 3"/>
          <p:cNvSpPr>
            <a:spLocks noGrp="1"/>
          </p:cNvSpPr>
          <p:nvPr>
            <p:ph type="dt" sz="quarter" idx="10"/>
          </p:nvPr>
        </p:nvSpPr>
        <p:spPr/>
        <p:txBody>
          <a:bodyPr/>
          <a:lstStyle/>
          <a:p>
            <a:pPr>
              <a:defRPr/>
            </a:pPr>
            <a:fld id="{230B0DEE-F64D-4225-944E-91CC48DE445E}" type="datetime1">
              <a:rPr lang="da-DK" smtClean="0"/>
              <a:t>06-09-2018</a:t>
            </a:fld>
            <a:endParaRPr lang="en-US"/>
          </a:p>
        </p:txBody>
      </p:sp>
      <p:sp>
        <p:nvSpPr>
          <p:cNvPr id="5" name="Pladsholder til sidefod 4"/>
          <p:cNvSpPr>
            <a:spLocks noGrp="1"/>
          </p:cNvSpPr>
          <p:nvPr>
            <p:ph type="ftr" sz="quarter" idx="11"/>
          </p:nvPr>
        </p:nvSpPr>
        <p:spPr/>
        <p:txBody>
          <a:bodyPr/>
          <a:lstStyle/>
          <a:p>
            <a:pPr>
              <a:defRPr/>
            </a:pPr>
            <a:r>
              <a:rPr lang="nn-NO" smtClean="0"/>
              <a:t>18 ikek 1 intro</a:t>
            </a:r>
            <a:endParaRPr lang="en-US"/>
          </a:p>
        </p:txBody>
      </p:sp>
      <p:sp>
        <p:nvSpPr>
          <p:cNvPr id="6" name="Pladsholder til diasnummer 5"/>
          <p:cNvSpPr>
            <a:spLocks noGrp="1"/>
          </p:cNvSpPr>
          <p:nvPr>
            <p:ph type="sldNum" sz="quarter" idx="12"/>
          </p:nvPr>
        </p:nvSpPr>
        <p:spPr/>
        <p:txBody>
          <a:bodyPr/>
          <a:lstStyle/>
          <a:p>
            <a:pPr>
              <a:defRPr/>
            </a:pPr>
            <a:fld id="{CD7D4702-89B9-441A-94F9-13594436DF69}" type="slidenum">
              <a:rPr lang="en-US"/>
              <a:pPr>
                <a:defRPr/>
              </a:pPr>
              <a:t>11</a:t>
            </a:fld>
            <a:endParaRPr lang="en-US"/>
          </a:p>
        </p:txBody>
      </p:sp>
      <p:sp>
        <p:nvSpPr>
          <p:cNvPr id="8" name="Rektangel 7"/>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solidFill>
                  <a:srgbClr val="FF0000"/>
                </a:solidFill>
                <a:latin typeface="+mn-lt"/>
              </a:rPr>
              <a:t>Hvad</a:t>
            </a:r>
            <a:r>
              <a:rPr lang="en-US" dirty="0">
                <a:solidFill>
                  <a:srgbClr val="FF0000"/>
                </a:solidFill>
                <a:latin typeface="+mn-lt"/>
              </a:rPr>
              <a:t> </a:t>
            </a:r>
            <a:r>
              <a:rPr lang="en-US" dirty="0" err="1">
                <a:solidFill>
                  <a:srgbClr val="FF0000"/>
                </a:solidFill>
                <a:latin typeface="+mn-lt"/>
              </a:rPr>
              <a:t>skal</a:t>
            </a:r>
            <a:r>
              <a:rPr lang="en-US" dirty="0">
                <a:solidFill>
                  <a:srgbClr val="FF0000"/>
                </a:solidFill>
                <a:latin typeface="+mn-lt"/>
              </a:rPr>
              <a:t> </a:t>
            </a:r>
            <a:r>
              <a:rPr lang="en-US" dirty="0" err="1">
                <a:solidFill>
                  <a:srgbClr val="FF0000"/>
                </a:solidFill>
                <a:latin typeface="+mn-lt"/>
              </a:rPr>
              <a:t>jeg</a:t>
            </a:r>
            <a:r>
              <a:rPr lang="en-US" dirty="0">
                <a:solidFill>
                  <a:srgbClr val="FF0000"/>
                </a:solidFill>
                <a:latin typeface="+mn-lt"/>
              </a:rPr>
              <a:t> over-</a:t>
            </a:r>
            <a:r>
              <a:rPr lang="en-US" dirty="0" err="1">
                <a:solidFill>
                  <a:srgbClr val="FF0000"/>
                </a:solidFill>
                <a:latin typeface="+mn-lt"/>
              </a:rPr>
              <a:t>hovedet</a:t>
            </a:r>
            <a:r>
              <a:rPr lang="en-US" dirty="0">
                <a:solidFill>
                  <a:srgbClr val="FF0000"/>
                </a:solidFill>
                <a:latin typeface="+mn-lt"/>
              </a:rPr>
              <a:t> lave der</a:t>
            </a:r>
            <a:r>
              <a:rPr lang="en-US" dirty="0" smtClean="0">
                <a:solidFill>
                  <a:srgbClr val="FF0000"/>
                </a:solidFill>
                <a:latin typeface="+mn-lt"/>
              </a:rPr>
              <a:t>?</a:t>
            </a:r>
            <a:br>
              <a:rPr lang="en-US" dirty="0" smtClean="0">
                <a:solidFill>
                  <a:srgbClr val="FF0000"/>
                </a:solidFill>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423821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89F75089-E7F9-449C-8910-3141C7EF02D0}" type="datetime1">
              <a:rPr lang="da-DK" smtClean="0"/>
              <a:t>06-09-2018</a:t>
            </a:fld>
            <a:endParaRPr lang="en-US"/>
          </a:p>
        </p:txBody>
      </p:sp>
      <p:sp>
        <p:nvSpPr>
          <p:cNvPr id="5" name="Pladsholder til sidefod 4"/>
          <p:cNvSpPr>
            <a:spLocks noGrp="1"/>
          </p:cNvSpPr>
          <p:nvPr>
            <p:ph type="ftr" sz="quarter" idx="11"/>
          </p:nvPr>
        </p:nvSpPr>
        <p:spPr/>
        <p:txBody>
          <a:bodyPr/>
          <a:lstStyle/>
          <a:p>
            <a:pPr>
              <a:defRPr/>
            </a:pPr>
            <a:r>
              <a:rPr lang="en-US" smtClean="0"/>
              <a:t>18 ikek 1 intro</a:t>
            </a:r>
            <a:endParaRPr lang="en-US"/>
          </a:p>
        </p:txBody>
      </p:sp>
      <p:sp>
        <p:nvSpPr>
          <p:cNvPr id="6" name="Pladsholder til diasnummer 5"/>
          <p:cNvSpPr>
            <a:spLocks noGrp="1"/>
          </p:cNvSpPr>
          <p:nvPr>
            <p:ph type="sldNum" sz="quarter" idx="12"/>
          </p:nvPr>
        </p:nvSpPr>
        <p:spPr/>
        <p:txBody>
          <a:bodyPr/>
          <a:lstStyle/>
          <a:p>
            <a:pPr>
              <a:defRPr/>
            </a:pPr>
            <a:fld id="{CD7D4702-89B9-441A-94F9-13594436DF69}" type="slidenum">
              <a:rPr lang="en-US"/>
              <a:pPr>
                <a:defRPr/>
              </a:pPr>
              <a:t>12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808" y="-531440"/>
            <a:ext cx="17051493" cy="10657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909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1F8D871E-DB39-43CC-8DC7-28C9AA116955}" type="datetime1">
              <a:rPr lang="da-DK" smtClean="0"/>
              <a:t>06-09-2018</a:t>
            </a:fld>
            <a:endParaRPr lang="en-US"/>
          </a:p>
        </p:txBody>
      </p:sp>
      <p:sp>
        <p:nvSpPr>
          <p:cNvPr id="5" name="Pladsholder til sidefod 4"/>
          <p:cNvSpPr>
            <a:spLocks noGrp="1"/>
          </p:cNvSpPr>
          <p:nvPr>
            <p:ph type="ftr" sz="quarter" idx="11"/>
          </p:nvPr>
        </p:nvSpPr>
        <p:spPr/>
        <p:txBody>
          <a:bodyPr/>
          <a:lstStyle/>
          <a:p>
            <a:pPr>
              <a:defRPr/>
            </a:pPr>
            <a:r>
              <a:rPr lang="en-US" smtClean="0"/>
              <a:t>18 ikek 1 intro</a:t>
            </a:r>
            <a:endParaRPr lang="en-US"/>
          </a:p>
        </p:txBody>
      </p:sp>
      <p:sp>
        <p:nvSpPr>
          <p:cNvPr id="6" name="Pladsholder til diasnummer 5"/>
          <p:cNvSpPr>
            <a:spLocks noGrp="1"/>
          </p:cNvSpPr>
          <p:nvPr>
            <p:ph type="sldNum" sz="quarter" idx="12"/>
          </p:nvPr>
        </p:nvSpPr>
        <p:spPr/>
        <p:txBody>
          <a:bodyPr/>
          <a:lstStyle/>
          <a:p>
            <a:pPr>
              <a:defRPr/>
            </a:pPr>
            <a:fld id="{CD7D4702-89B9-441A-94F9-13594436DF69}" type="slidenum">
              <a:rPr lang="en-US"/>
              <a:pPr>
                <a:defRPr/>
              </a:pPr>
              <a:t>13</a:t>
            </a:fld>
            <a:endParaRPr lang="en-US"/>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603448"/>
            <a:ext cx="12336894" cy="7560840"/>
          </a:xfrm>
          <a:prstGeom prst="rect">
            <a:avLst/>
          </a:prstGeom>
          <a:ln>
            <a:solidFill>
              <a:srgbClr val="FF0000"/>
            </a:solidFill>
            <a:headEnd/>
            <a:tailEnd/>
          </a:ln>
        </p:spPr>
        <p:style>
          <a:lnRef idx="1">
            <a:schemeClr val="accent5"/>
          </a:lnRef>
          <a:fillRef idx="3">
            <a:schemeClr val="accent5"/>
          </a:fillRef>
          <a:effectRef idx="2">
            <a:schemeClr val="accent5"/>
          </a:effectRef>
          <a:fontRef idx="minor">
            <a:schemeClr val="lt1"/>
          </a:fontRef>
        </p:style>
      </p:pic>
      <p:sp>
        <p:nvSpPr>
          <p:cNvPr id="2" name="Rektangel 1"/>
          <p:cNvSpPr/>
          <p:nvPr/>
        </p:nvSpPr>
        <p:spPr>
          <a:xfrm>
            <a:off x="2195736" y="4653136"/>
            <a:ext cx="4536504" cy="784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solidFill>
                  <a:srgbClr val="FF0000"/>
                </a:solidFill>
                <a:latin typeface="+mn-lt"/>
              </a:rPr>
              <a:t>Hvad</a:t>
            </a:r>
            <a:r>
              <a:rPr lang="en-US" dirty="0">
                <a:solidFill>
                  <a:srgbClr val="FF0000"/>
                </a:solidFill>
                <a:latin typeface="+mn-lt"/>
              </a:rPr>
              <a:t> </a:t>
            </a:r>
            <a:r>
              <a:rPr lang="en-US" dirty="0" err="1">
                <a:solidFill>
                  <a:srgbClr val="FF0000"/>
                </a:solidFill>
                <a:latin typeface="+mn-lt"/>
              </a:rPr>
              <a:t>skal</a:t>
            </a:r>
            <a:r>
              <a:rPr lang="en-US" dirty="0">
                <a:solidFill>
                  <a:srgbClr val="FF0000"/>
                </a:solidFill>
                <a:latin typeface="+mn-lt"/>
              </a:rPr>
              <a:t> </a:t>
            </a:r>
            <a:r>
              <a:rPr lang="en-US" dirty="0" err="1">
                <a:solidFill>
                  <a:srgbClr val="FF0000"/>
                </a:solidFill>
                <a:latin typeface="+mn-lt"/>
              </a:rPr>
              <a:t>jeg</a:t>
            </a:r>
            <a:r>
              <a:rPr lang="en-US" dirty="0">
                <a:solidFill>
                  <a:srgbClr val="FF0000"/>
                </a:solidFill>
                <a:latin typeface="+mn-lt"/>
              </a:rPr>
              <a:t> over-</a:t>
            </a:r>
            <a:r>
              <a:rPr lang="en-US" dirty="0" err="1">
                <a:solidFill>
                  <a:srgbClr val="FF0000"/>
                </a:solidFill>
                <a:latin typeface="+mn-lt"/>
              </a:rPr>
              <a:t>hovedet</a:t>
            </a:r>
            <a:r>
              <a:rPr lang="en-US" dirty="0">
                <a:solidFill>
                  <a:srgbClr val="FF0000"/>
                </a:solidFill>
                <a:latin typeface="+mn-lt"/>
              </a:rPr>
              <a:t> lave der</a:t>
            </a:r>
            <a:r>
              <a:rPr lang="en-US" dirty="0" smtClean="0">
                <a:solidFill>
                  <a:srgbClr val="FF0000"/>
                </a:solidFill>
                <a:latin typeface="+mn-lt"/>
              </a:rPr>
              <a:t>?</a:t>
            </a:r>
            <a:br>
              <a:rPr lang="en-US" dirty="0" smtClean="0">
                <a:solidFill>
                  <a:srgbClr val="FF0000"/>
                </a:solidFill>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1823324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051720" y="44624"/>
            <a:ext cx="6912768" cy="5721499"/>
          </a:xfrm>
        </p:spPr>
        <p:txBody>
          <a:bodyPr/>
          <a:lstStyle/>
          <a:p>
            <a:r>
              <a:rPr lang="da-DK" sz="2800" dirty="0"/>
              <a:t>Før skulle du finde problemer - nu skal du finde løsninger. </a:t>
            </a:r>
            <a:r>
              <a:rPr lang="da-DK" sz="2800" i="1" dirty="0"/>
              <a:t>Påpeg ikke problemer uden at have en løsning i baghånden…</a:t>
            </a:r>
          </a:p>
          <a:p>
            <a:r>
              <a:rPr lang="da-DK" sz="2800" dirty="0"/>
              <a:t>Brug </a:t>
            </a:r>
            <a:r>
              <a:rPr lang="da-DK" sz="2800" dirty="0" err="1"/>
              <a:t>bullet</a:t>
            </a:r>
            <a:r>
              <a:rPr lang="da-DK" sz="2800" dirty="0"/>
              <a:t> points - </a:t>
            </a:r>
            <a:r>
              <a:rPr lang="da-DK" sz="2800" i="1" dirty="0"/>
              <a:t>vær koncis</a:t>
            </a:r>
          </a:p>
          <a:p>
            <a:r>
              <a:rPr lang="da-DK" sz="2800" dirty="0"/>
              <a:t>Færdigheder versus viden: ‘Hvad kan du?’ mere end ‘Hvad ved du?’</a:t>
            </a:r>
          </a:p>
          <a:p>
            <a:r>
              <a:rPr lang="da-DK" sz="2800" dirty="0"/>
              <a:t>Overvej at skrive et speciale der er erhvervsrelevant - </a:t>
            </a:r>
            <a:r>
              <a:rPr lang="da-DK" sz="2800" i="1" dirty="0"/>
              <a:t>men skriv om noget der interesserer dig</a:t>
            </a:r>
            <a:r>
              <a:rPr lang="da-DK" sz="2800" dirty="0"/>
              <a:t>.</a:t>
            </a:r>
          </a:p>
          <a:p>
            <a:r>
              <a:rPr lang="da-DK" sz="2800" dirty="0" smtClean="0"/>
              <a:t>Det bedste produkt er det, som kunderne vil betale for</a:t>
            </a:r>
          </a:p>
          <a:p>
            <a:r>
              <a:rPr lang="da-DK" sz="2800" dirty="0" smtClean="0"/>
              <a:t>Du skal ikke skamme dig over at bluffe</a:t>
            </a:r>
          </a:p>
          <a:p>
            <a:r>
              <a:rPr lang="da-DK" sz="2800" dirty="0" smtClean="0"/>
              <a:t>Din leder er sandsynligvis dummere end dig</a:t>
            </a:r>
          </a:p>
          <a:p>
            <a:pPr marL="0" indent="0">
              <a:buNone/>
            </a:pPr>
            <a:endParaRPr lang="da-DK" sz="2800" dirty="0"/>
          </a:p>
          <a:p>
            <a:pPr>
              <a:buFont typeface="Arial" charset="0"/>
              <a:buNone/>
            </a:pPr>
            <a:endParaRPr lang="da-DK" sz="2400" dirty="0" smtClean="0">
              <a:ea typeface="Calibri" pitchFamily="34" charset="0"/>
              <a:cs typeface="Times New Roman" pitchFamily="18"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en-US" sz="2400" dirty="0" smtClean="0">
              <a:ea typeface="Calibri" pitchFamily="34" charset="0"/>
              <a:cs typeface="Calibri" pitchFamily="34" charset="0"/>
            </a:endParaRPr>
          </a:p>
          <a:p>
            <a:endParaRPr lang="en-US" dirty="0" smtClean="0"/>
          </a:p>
        </p:txBody>
      </p:sp>
      <p:sp>
        <p:nvSpPr>
          <p:cNvPr id="4" name="Pladsholder til dato 3"/>
          <p:cNvSpPr>
            <a:spLocks noGrp="1"/>
          </p:cNvSpPr>
          <p:nvPr>
            <p:ph type="dt" sz="quarter" idx="10"/>
          </p:nvPr>
        </p:nvSpPr>
        <p:spPr/>
        <p:txBody>
          <a:bodyPr/>
          <a:lstStyle/>
          <a:p>
            <a:pPr>
              <a:defRPr/>
            </a:pPr>
            <a:fld id="{5ECBBD1D-9CA2-4F49-B918-8C635E1277C2}" type="datetime1">
              <a:rPr lang="da-DK" smtClean="0"/>
              <a:t>06-09-2018</a:t>
            </a:fld>
            <a:endParaRPr lang="en-US"/>
          </a:p>
        </p:txBody>
      </p:sp>
      <p:sp>
        <p:nvSpPr>
          <p:cNvPr id="5" name="Pladsholder til sidefod 4"/>
          <p:cNvSpPr>
            <a:spLocks noGrp="1"/>
          </p:cNvSpPr>
          <p:nvPr>
            <p:ph type="ftr" sz="quarter" idx="11"/>
          </p:nvPr>
        </p:nvSpPr>
        <p:spPr/>
        <p:txBody>
          <a:bodyPr/>
          <a:lstStyle/>
          <a:p>
            <a:pPr>
              <a:defRPr/>
            </a:pPr>
            <a:r>
              <a:rPr lang="nn-NO" smtClean="0"/>
              <a:t>18 ikek 1 intro</a:t>
            </a:r>
            <a:endParaRPr lang="en-US"/>
          </a:p>
        </p:txBody>
      </p:sp>
      <p:sp>
        <p:nvSpPr>
          <p:cNvPr id="6" name="Pladsholder til diasnummer 5"/>
          <p:cNvSpPr>
            <a:spLocks noGrp="1"/>
          </p:cNvSpPr>
          <p:nvPr>
            <p:ph type="sldNum" sz="quarter" idx="12"/>
          </p:nvPr>
        </p:nvSpPr>
        <p:spPr/>
        <p:txBody>
          <a:bodyPr/>
          <a:lstStyle/>
          <a:p>
            <a:pPr>
              <a:defRPr/>
            </a:pPr>
            <a:fld id="{CD7D4702-89B9-441A-94F9-13594436DF69}" type="slidenum">
              <a:rPr lang="en-US"/>
              <a:pPr>
                <a:defRPr/>
              </a:pPr>
              <a:t>14</a:t>
            </a:fld>
            <a:endParaRPr lang="en-US"/>
          </a:p>
        </p:txBody>
      </p:sp>
      <p:sp>
        <p:nvSpPr>
          <p:cNvPr id="8" name="Rektangel 7"/>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solidFill>
                  <a:srgbClr val="FF0000"/>
                </a:solidFill>
                <a:latin typeface="+mn-lt"/>
              </a:rPr>
              <a:t>Hvad</a:t>
            </a:r>
            <a:r>
              <a:rPr lang="en-US" dirty="0">
                <a:solidFill>
                  <a:srgbClr val="FF0000"/>
                </a:solidFill>
                <a:latin typeface="+mn-lt"/>
              </a:rPr>
              <a:t> </a:t>
            </a:r>
            <a:r>
              <a:rPr lang="en-US" dirty="0" err="1">
                <a:solidFill>
                  <a:srgbClr val="FF0000"/>
                </a:solidFill>
                <a:latin typeface="+mn-lt"/>
              </a:rPr>
              <a:t>skal</a:t>
            </a:r>
            <a:r>
              <a:rPr lang="en-US" dirty="0">
                <a:solidFill>
                  <a:srgbClr val="FF0000"/>
                </a:solidFill>
                <a:latin typeface="+mn-lt"/>
              </a:rPr>
              <a:t> </a:t>
            </a:r>
            <a:r>
              <a:rPr lang="en-US" dirty="0" err="1">
                <a:solidFill>
                  <a:srgbClr val="FF0000"/>
                </a:solidFill>
                <a:latin typeface="+mn-lt"/>
              </a:rPr>
              <a:t>jeg</a:t>
            </a:r>
            <a:r>
              <a:rPr lang="en-US" dirty="0">
                <a:solidFill>
                  <a:srgbClr val="FF0000"/>
                </a:solidFill>
                <a:latin typeface="+mn-lt"/>
              </a:rPr>
              <a:t> over-</a:t>
            </a:r>
            <a:r>
              <a:rPr lang="en-US" dirty="0" err="1">
                <a:solidFill>
                  <a:srgbClr val="FF0000"/>
                </a:solidFill>
                <a:latin typeface="+mn-lt"/>
              </a:rPr>
              <a:t>hovedet</a:t>
            </a:r>
            <a:r>
              <a:rPr lang="en-US" dirty="0">
                <a:solidFill>
                  <a:srgbClr val="FF0000"/>
                </a:solidFill>
                <a:latin typeface="+mn-lt"/>
              </a:rPr>
              <a:t> lave der</a:t>
            </a:r>
            <a:r>
              <a:rPr lang="en-US" dirty="0" smtClean="0">
                <a:solidFill>
                  <a:srgbClr val="FF0000"/>
                </a:solidFill>
                <a:latin typeface="+mn-lt"/>
              </a:rPr>
              <a:t>?</a:t>
            </a:r>
            <a:br>
              <a:rPr lang="en-US" dirty="0" smtClean="0">
                <a:solidFill>
                  <a:srgbClr val="FF0000"/>
                </a:solidFill>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408869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051720" y="1844824"/>
            <a:ext cx="6912768" cy="2664296"/>
          </a:xfrm>
        </p:spPr>
        <p:txBody>
          <a:bodyPr/>
          <a:lstStyle/>
          <a:p>
            <a:r>
              <a:rPr lang="da-DK" sz="2800" dirty="0" smtClean="0"/>
              <a:t>Du </a:t>
            </a:r>
            <a:r>
              <a:rPr lang="da-DK" sz="2800" u="sng" dirty="0" smtClean="0"/>
              <a:t>skal</a:t>
            </a:r>
            <a:r>
              <a:rPr lang="da-DK" sz="2800" dirty="0" smtClean="0"/>
              <a:t> samarbejde</a:t>
            </a:r>
          </a:p>
          <a:p>
            <a:r>
              <a:rPr lang="da-DK" sz="2800" dirty="0" smtClean="0"/>
              <a:t>Hvad er viden? Kommentér forskellen mellem ‘viden om’ og ‘viden per se’</a:t>
            </a:r>
          </a:p>
          <a:p>
            <a:r>
              <a:rPr lang="da-DK" sz="2800" dirty="0" smtClean="0"/>
              <a:t>Resultatet tæller - ikke processen</a:t>
            </a:r>
          </a:p>
          <a:p>
            <a:r>
              <a:rPr lang="da-DK" sz="2800" dirty="0" smtClean="0"/>
              <a:t>Forbind ‘</a:t>
            </a:r>
            <a:r>
              <a:rPr lang="da-DK" sz="2800" dirty="0" err="1" smtClean="0"/>
              <a:t>videnspunkterne</a:t>
            </a:r>
            <a:r>
              <a:rPr lang="da-DK" sz="2800" dirty="0" smtClean="0"/>
              <a:t>’ </a:t>
            </a:r>
            <a:r>
              <a:rPr lang="da-DK" sz="2800" i="1" dirty="0" smtClean="0"/>
              <a:t>- </a:t>
            </a:r>
            <a:r>
              <a:rPr lang="da-DK" sz="2800" i="1" dirty="0" err="1" smtClean="0"/>
              <a:t>connecting</a:t>
            </a:r>
            <a:r>
              <a:rPr lang="da-DK" sz="2800" i="1" dirty="0" smtClean="0"/>
              <a:t> the </a:t>
            </a:r>
            <a:r>
              <a:rPr lang="da-DK" sz="2800" i="1" dirty="0" err="1" smtClean="0"/>
              <a:t>dots</a:t>
            </a:r>
            <a:endParaRPr lang="da-DK" sz="2800" i="1" dirty="0"/>
          </a:p>
          <a:p>
            <a:pPr>
              <a:buFont typeface="Arial" charset="0"/>
              <a:buNone/>
            </a:pPr>
            <a:endParaRPr lang="da-DK" sz="2400" dirty="0" smtClean="0">
              <a:ea typeface="Calibri" pitchFamily="34" charset="0"/>
              <a:cs typeface="Times New Roman" pitchFamily="18" charset="0"/>
            </a:endParaRPr>
          </a:p>
        </p:txBody>
      </p:sp>
      <p:sp>
        <p:nvSpPr>
          <p:cNvPr id="4" name="Pladsholder til dato 3"/>
          <p:cNvSpPr>
            <a:spLocks noGrp="1"/>
          </p:cNvSpPr>
          <p:nvPr>
            <p:ph type="dt" sz="quarter" idx="10"/>
          </p:nvPr>
        </p:nvSpPr>
        <p:spPr/>
        <p:txBody>
          <a:bodyPr/>
          <a:lstStyle/>
          <a:p>
            <a:pPr>
              <a:defRPr/>
            </a:pPr>
            <a:fld id="{3241A5DB-4072-42FF-B432-C62A52929553}" type="datetime1">
              <a:rPr lang="da-DK" smtClean="0"/>
              <a:t>06-09-2018</a:t>
            </a:fld>
            <a:endParaRPr lang="en-US"/>
          </a:p>
        </p:txBody>
      </p:sp>
      <p:sp>
        <p:nvSpPr>
          <p:cNvPr id="5" name="Pladsholder til sidefod 4"/>
          <p:cNvSpPr>
            <a:spLocks noGrp="1"/>
          </p:cNvSpPr>
          <p:nvPr>
            <p:ph type="ftr" sz="quarter" idx="11"/>
          </p:nvPr>
        </p:nvSpPr>
        <p:spPr/>
        <p:txBody>
          <a:bodyPr/>
          <a:lstStyle/>
          <a:p>
            <a:pPr>
              <a:defRPr/>
            </a:pPr>
            <a:r>
              <a:rPr lang="nn-NO" smtClean="0"/>
              <a:t>18 ikek 1 intro</a:t>
            </a:r>
            <a:endParaRPr lang="en-US"/>
          </a:p>
        </p:txBody>
      </p:sp>
      <p:sp>
        <p:nvSpPr>
          <p:cNvPr id="6" name="Pladsholder til diasnummer 5"/>
          <p:cNvSpPr>
            <a:spLocks noGrp="1"/>
          </p:cNvSpPr>
          <p:nvPr>
            <p:ph type="sldNum" sz="quarter" idx="12"/>
          </p:nvPr>
        </p:nvSpPr>
        <p:spPr/>
        <p:txBody>
          <a:bodyPr/>
          <a:lstStyle/>
          <a:p>
            <a:pPr>
              <a:defRPr/>
            </a:pPr>
            <a:fld id="{CD7D4702-89B9-441A-94F9-13594436DF69}" type="slidenum">
              <a:rPr lang="en-US"/>
              <a:pPr>
                <a:defRPr/>
              </a:pPr>
              <a:t>15</a:t>
            </a:fld>
            <a:endParaRPr lang="en-US"/>
          </a:p>
        </p:txBody>
      </p:sp>
      <p:sp>
        <p:nvSpPr>
          <p:cNvPr id="8" name="Rektangel 7"/>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solidFill>
                  <a:srgbClr val="FF0000"/>
                </a:solidFill>
                <a:latin typeface="+mn-lt"/>
              </a:rPr>
              <a:t>Hvad</a:t>
            </a:r>
            <a:r>
              <a:rPr lang="en-US" dirty="0">
                <a:solidFill>
                  <a:srgbClr val="FF0000"/>
                </a:solidFill>
                <a:latin typeface="+mn-lt"/>
              </a:rPr>
              <a:t> </a:t>
            </a:r>
            <a:r>
              <a:rPr lang="en-US" dirty="0" err="1">
                <a:solidFill>
                  <a:srgbClr val="FF0000"/>
                </a:solidFill>
                <a:latin typeface="+mn-lt"/>
              </a:rPr>
              <a:t>skal</a:t>
            </a:r>
            <a:r>
              <a:rPr lang="en-US" dirty="0">
                <a:solidFill>
                  <a:srgbClr val="FF0000"/>
                </a:solidFill>
                <a:latin typeface="+mn-lt"/>
              </a:rPr>
              <a:t> </a:t>
            </a:r>
            <a:r>
              <a:rPr lang="en-US" dirty="0" err="1">
                <a:solidFill>
                  <a:srgbClr val="FF0000"/>
                </a:solidFill>
                <a:latin typeface="+mn-lt"/>
              </a:rPr>
              <a:t>jeg</a:t>
            </a:r>
            <a:r>
              <a:rPr lang="en-US" dirty="0">
                <a:solidFill>
                  <a:srgbClr val="FF0000"/>
                </a:solidFill>
                <a:latin typeface="+mn-lt"/>
              </a:rPr>
              <a:t> over-</a:t>
            </a:r>
            <a:r>
              <a:rPr lang="en-US" dirty="0" err="1">
                <a:solidFill>
                  <a:srgbClr val="FF0000"/>
                </a:solidFill>
                <a:latin typeface="+mn-lt"/>
              </a:rPr>
              <a:t>hovedet</a:t>
            </a:r>
            <a:r>
              <a:rPr lang="en-US" dirty="0">
                <a:solidFill>
                  <a:srgbClr val="FF0000"/>
                </a:solidFill>
                <a:latin typeface="+mn-lt"/>
              </a:rPr>
              <a:t> lave der</a:t>
            </a:r>
            <a:r>
              <a:rPr lang="en-US" dirty="0" smtClean="0">
                <a:solidFill>
                  <a:srgbClr val="FF0000"/>
                </a:solidFill>
                <a:latin typeface="+mn-lt"/>
              </a:rPr>
              <a:t>?</a:t>
            </a:r>
            <a:br>
              <a:rPr lang="en-US" dirty="0" smtClean="0">
                <a:solidFill>
                  <a:srgbClr val="FF0000"/>
                </a:solidFill>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344517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pPr>
              <a:defRPr/>
            </a:pPr>
            <a:fld id="{AC449BBE-5A34-4454-8479-2C77893A29C2}" type="datetime1">
              <a:rPr lang="da-DK" smtClean="0"/>
              <a:t>06-09-2018</a:t>
            </a:fld>
            <a:endParaRPr lang="en-US"/>
          </a:p>
        </p:txBody>
      </p:sp>
      <p:sp>
        <p:nvSpPr>
          <p:cNvPr id="5" name="Pladsholder til sidefod 4"/>
          <p:cNvSpPr>
            <a:spLocks noGrp="1"/>
          </p:cNvSpPr>
          <p:nvPr>
            <p:ph type="ftr" sz="quarter" idx="11"/>
          </p:nvPr>
        </p:nvSpPr>
        <p:spPr/>
        <p:txBody>
          <a:bodyPr/>
          <a:lstStyle/>
          <a:p>
            <a:pPr>
              <a:defRPr/>
            </a:pPr>
            <a:r>
              <a:rPr lang="en-US" smtClean="0"/>
              <a:t>18 ikek 1 intro</a:t>
            </a:r>
            <a:endParaRPr lang="en-US"/>
          </a:p>
        </p:txBody>
      </p:sp>
      <p:sp>
        <p:nvSpPr>
          <p:cNvPr id="6" name="Pladsholder til diasnummer 5"/>
          <p:cNvSpPr>
            <a:spLocks noGrp="1"/>
          </p:cNvSpPr>
          <p:nvPr>
            <p:ph type="sldNum" sz="quarter" idx="12"/>
          </p:nvPr>
        </p:nvSpPr>
        <p:spPr/>
        <p:txBody>
          <a:bodyPr/>
          <a:lstStyle/>
          <a:p>
            <a:pPr>
              <a:defRPr/>
            </a:pPr>
            <a:fld id="{95138D2B-9F13-4FEC-AFDA-58A58D2D66DA}" type="slidenum">
              <a:rPr lang="en-US" smtClean="0"/>
              <a:pPr>
                <a:defRPr/>
              </a:pPr>
              <a:t>16</a:t>
            </a:fld>
            <a:endParaRPr lang="en-US"/>
          </a:p>
        </p:txBody>
      </p:sp>
      <p:pic>
        <p:nvPicPr>
          <p:cNvPr id="409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864" y="1240"/>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391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5F93BBA8-F920-4861-9E4B-937451A72AB6}" type="datetime1">
              <a:rPr lang="da-DK" smtClean="0"/>
              <a:t>06-09-2018</a:t>
            </a:fld>
            <a:endParaRPr lang="en-US"/>
          </a:p>
        </p:txBody>
      </p:sp>
      <p:sp>
        <p:nvSpPr>
          <p:cNvPr id="3" name="Pladsholder til indhold 2"/>
          <p:cNvSpPr>
            <a:spLocks noGrp="1"/>
          </p:cNvSpPr>
          <p:nvPr>
            <p:ph idx="1"/>
          </p:nvPr>
        </p:nvSpPr>
        <p:spPr>
          <a:xfrm>
            <a:off x="2051720" y="1556792"/>
            <a:ext cx="7092280" cy="3705275"/>
          </a:xfrm>
        </p:spPr>
        <p:txBody>
          <a:bodyPr/>
          <a:lstStyle/>
          <a:p>
            <a:pPr marL="0" indent="0">
              <a:buNone/>
            </a:pPr>
            <a:r>
              <a:rPr lang="da-DK" sz="2800" dirty="0" smtClean="0"/>
              <a:t>Hvad er det så vi humanister kan?</a:t>
            </a:r>
          </a:p>
          <a:p>
            <a:r>
              <a:rPr lang="da-DK" sz="2800" dirty="0" smtClean="0"/>
              <a:t>Forbinde </a:t>
            </a:r>
            <a:r>
              <a:rPr lang="da-DK" sz="2800" dirty="0"/>
              <a:t>‘</a:t>
            </a:r>
            <a:r>
              <a:rPr lang="da-DK" sz="2800" dirty="0" err="1" smtClean="0"/>
              <a:t>videnspunkterne</a:t>
            </a:r>
            <a:r>
              <a:rPr lang="da-DK" sz="2800" dirty="0" smtClean="0"/>
              <a:t>’ </a:t>
            </a:r>
            <a:r>
              <a:rPr lang="da-DK" sz="2800" i="1" dirty="0" smtClean="0"/>
              <a:t>– </a:t>
            </a:r>
            <a:r>
              <a:rPr lang="da-DK" sz="2800" i="1" dirty="0" err="1" smtClean="0"/>
              <a:t>connecting</a:t>
            </a:r>
            <a:r>
              <a:rPr lang="da-DK" sz="2800" i="1" dirty="0" smtClean="0"/>
              <a:t> the </a:t>
            </a:r>
            <a:r>
              <a:rPr lang="da-DK" sz="2800" i="1" dirty="0" err="1" smtClean="0"/>
              <a:t>dots</a:t>
            </a:r>
            <a:endParaRPr lang="da-DK" sz="2800" i="1" dirty="0" smtClean="0"/>
          </a:p>
          <a:p>
            <a:r>
              <a:rPr lang="da-DK" sz="2800" dirty="0" smtClean="0"/>
              <a:t>Vi skal ikke aflære vore fag</a:t>
            </a:r>
          </a:p>
          <a:p>
            <a:r>
              <a:rPr lang="da-DK" sz="2800" dirty="0" smtClean="0"/>
              <a:t>Vi kan skabe overblik og </a:t>
            </a:r>
            <a:r>
              <a:rPr lang="da-DK" sz="2800" dirty="0" err="1" smtClean="0"/>
              <a:t>undren</a:t>
            </a:r>
            <a:endParaRPr lang="da-DK" sz="2800" dirty="0" smtClean="0"/>
          </a:p>
          <a:p>
            <a:r>
              <a:rPr lang="da-DK" sz="2800" dirty="0" smtClean="0"/>
              <a:t>Forundringsparathed – Forandringsparathed</a:t>
            </a:r>
          </a:p>
          <a:p>
            <a:r>
              <a:rPr lang="da-DK" sz="2800" dirty="0" smtClean="0"/>
              <a:t>Sæt spørgsmålstegn, udfordr teorier og vær kritisk</a:t>
            </a:r>
          </a:p>
          <a:p>
            <a:pPr marL="0" indent="0">
              <a:buNone/>
            </a:pPr>
            <a:endParaRPr lang="da-DK" sz="2800" dirty="0" smtClean="0"/>
          </a:p>
          <a:p>
            <a:pPr>
              <a:buFont typeface="Arial" charset="0"/>
              <a:buNone/>
            </a:pPr>
            <a:endParaRPr lang="da-DK" sz="2400" dirty="0" smtClean="0">
              <a:ea typeface="Calibri" pitchFamily="34" charset="0"/>
              <a:cs typeface="Times New Roman" pitchFamily="18"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en-US" sz="2400" dirty="0" smtClean="0">
              <a:ea typeface="Calibri" pitchFamily="34" charset="0"/>
              <a:cs typeface="Calibri" pitchFamily="34" charset="0"/>
            </a:endParaRPr>
          </a:p>
          <a:p>
            <a:endParaRPr lang="en-US" dirty="0" smtClean="0"/>
          </a:p>
        </p:txBody>
      </p:sp>
      <p:sp>
        <p:nvSpPr>
          <p:cNvPr id="5" name="Pladsholder til sidefod 4"/>
          <p:cNvSpPr>
            <a:spLocks noGrp="1"/>
          </p:cNvSpPr>
          <p:nvPr>
            <p:ph type="ftr" sz="quarter" idx="11"/>
          </p:nvPr>
        </p:nvSpPr>
        <p:spPr/>
        <p:txBody>
          <a:bodyPr/>
          <a:lstStyle/>
          <a:p>
            <a:pPr>
              <a:defRPr/>
            </a:pPr>
            <a:r>
              <a:rPr lang="nn-NO" smtClean="0"/>
              <a:t>18 ikek 1 intro</a:t>
            </a:r>
            <a:endParaRPr lang="en-US"/>
          </a:p>
        </p:txBody>
      </p:sp>
      <p:sp>
        <p:nvSpPr>
          <p:cNvPr id="6" name="Pladsholder til diasnummer 5"/>
          <p:cNvSpPr>
            <a:spLocks noGrp="1"/>
          </p:cNvSpPr>
          <p:nvPr>
            <p:ph type="sldNum" sz="quarter" idx="12"/>
          </p:nvPr>
        </p:nvSpPr>
        <p:spPr/>
        <p:txBody>
          <a:bodyPr/>
          <a:lstStyle/>
          <a:p>
            <a:pPr>
              <a:defRPr/>
            </a:pPr>
            <a:fld id="{CD7D4702-89B9-441A-94F9-13594436DF69}" type="slidenum">
              <a:rPr lang="en-US"/>
              <a:pPr>
                <a:defRPr/>
              </a:pPr>
              <a:t>17</a:t>
            </a:fld>
            <a:endParaRPr lang="en-US"/>
          </a:p>
        </p:txBody>
      </p:sp>
      <p:sp>
        <p:nvSpPr>
          <p:cNvPr id="8" name="Rektangel 7"/>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solidFill>
                  <a:srgbClr val="FF0000"/>
                </a:solidFill>
                <a:latin typeface="+mn-lt"/>
              </a:rPr>
              <a:t>Hvad</a:t>
            </a:r>
            <a:r>
              <a:rPr lang="en-US" dirty="0">
                <a:solidFill>
                  <a:srgbClr val="FF0000"/>
                </a:solidFill>
                <a:latin typeface="+mn-lt"/>
              </a:rPr>
              <a:t> </a:t>
            </a:r>
            <a:r>
              <a:rPr lang="en-US" dirty="0" err="1">
                <a:solidFill>
                  <a:srgbClr val="FF0000"/>
                </a:solidFill>
                <a:latin typeface="+mn-lt"/>
              </a:rPr>
              <a:t>skal</a:t>
            </a:r>
            <a:r>
              <a:rPr lang="en-US" dirty="0">
                <a:solidFill>
                  <a:srgbClr val="FF0000"/>
                </a:solidFill>
                <a:latin typeface="+mn-lt"/>
              </a:rPr>
              <a:t> </a:t>
            </a:r>
            <a:r>
              <a:rPr lang="en-US" dirty="0" err="1">
                <a:solidFill>
                  <a:srgbClr val="FF0000"/>
                </a:solidFill>
                <a:latin typeface="+mn-lt"/>
              </a:rPr>
              <a:t>jeg</a:t>
            </a:r>
            <a:r>
              <a:rPr lang="en-US" dirty="0">
                <a:solidFill>
                  <a:srgbClr val="FF0000"/>
                </a:solidFill>
                <a:latin typeface="+mn-lt"/>
              </a:rPr>
              <a:t> over-</a:t>
            </a:r>
            <a:r>
              <a:rPr lang="en-US" dirty="0" err="1">
                <a:solidFill>
                  <a:srgbClr val="FF0000"/>
                </a:solidFill>
                <a:latin typeface="+mn-lt"/>
              </a:rPr>
              <a:t>hovedet</a:t>
            </a:r>
            <a:r>
              <a:rPr lang="en-US" dirty="0">
                <a:solidFill>
                  <a:srgbClr val="FF0000"/>
                </a:solidFill>
                <a:latin typeface="+mn-lt"/>
              </a:rPr>
              <a:t> lave der</a:t>
            </a:r>
            <a:r>
              <a:rPr lang="en-US" dirty="0" smtClean="0">
                <a:solidFill>
                  <a:srgbClr val="FF0000"/>
                </a:solidFill>
                <a:latin typeface="+mn-lt"/>
              </a:rPr>
              <a:t>?</a:t>
            </a:r>
            <a:br>
              <a:rPr lang="en-US" dirty="0" smtClean="0">
                <a:solidFill>
                  <a:srgbClr val="FF0000"/>
                </a:solidFill>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338134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88237D1B-57C7-43C6-B342-9E0FD4B42E90}" type="datetime1">
              <a:rPr lang="da-DK" smtClean="0"/>
              <a:t>06-09-2018</a:t>
            </a:fld>
            <a:endParaRPr lang="en-US"/>
          </a:p>
        </p:txBody>
      </p:sp>
      <p:sp>
        <p:nvSpPr>
          <p:cNvPr id="3" name="Pladsholder til indhold 2"/>
          <p:cNvSpPr>
            <a:spLocks noGrp="1"/>
          </p:cNvSpPr>
          <p:nvPr>
            <p:ph idx="1"/>
          </p:nvPr>
        </p:nvSpPr>
        <p:spPr>
          <a:xfrm>
            <a:off x="2051720" y="1019869"/>
            <a:ext cx="7092280" cy="4641379"/>
          </a:xfrm>
        </p:spPr>
        <p:txBody>
          <a:bodyPr/>
          <a:lstStyle/>
          <a:p>
            <a:r>
              <a:rPr lang="da-DK" sz="2800" dirty="0" smtClean="0"/>
              <a:t>Vi kan oversætte og skabe mening</a:t>
            </a:r>
          </a:p>
          <a:p>
            <a:r>
              <a:rPr lang="da-DK" sz="2800" dirty="0" smtClean="0"/>
              <a:t>Begrebsafklaring/etymologi/semantisk førstehjælp – ingen gør det bedre end os</a:t>
            </a:r>
          </a:p>
          <a:p>
            <a:r>
              <a:rPr lang="da-DK" sz="2800" dirty="0" smtClean="0"/>
              <a:t>Vi kan oversætte mellem funktioner og professioner </a:t>
            </a:r>
          </a:p>
          <a:p>
            <a:r>
              <a:rPr lang="da-DK" sz="2800" dirty="0" smtClean="0"/>
              <a:t>Mening og historier = branding</a:t>
            </a:r>
          </a:p>
          <a:p>
            <a:r>
              <a:rPr lang="da-DK" sz="2800" dirty="0" smtClean="0"/>
              <a:t>Vi kan skrive</a:t>
            </a:r>
          </a:p>
          <a:p>
            <a:r>
              <a:rPr lang="da-DK" sz="2800" dirty="0" smtClean="0"/>
              <a:t>Forstå </a:t>
            </a:r>
            <a:r>
              <a:rPr lang="da-DK" sz="2800" dirty="0"/>
              <a:t>og brug </a:t>
            </a:r>
            <a:r>
              <a:rPr lang="da-DK" sz="2800" dirty="0" smtClean="0"/>
              <a:t>marketingets forkortelse </a:t>
            </a:r>
          </a:p>
          <a:p>
            <a:r>
              <a:rPr lang="da-DK" sz="2800" dirty="0" smtClean="0"/>
              <a:t>Bliv ved med at læse bøger!</a:t>
            </a:r>
          </a:p>
          <a:p>
            <a:endParaRPr lang="da-DK" sz="2800" dirty="0" smtClean="0"/>
          </a:p>
          <a:p>
            <a:pPr>
              <a:buFont typeface="Arial" charset="0"/>
              <a:buNone/>
            </a:pPr>
            <a:endParaRPr lang="da-DK" sz="2400" dirty="0" smtClean="0">
              <a:ea typeface="Calibri" pitchFamily="34" charset="0"/>
              <a:cs typeface="Times New Roman" pitchFamily="18"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en-US" sz="2400" dirty="0" smtClean="0">
              <a:ea typeface="Calibri" pitchFamily="34" charset="0"/>
              <a:cs typeface="Calibri" pitchFamily="34" charset="0"/>
            </a:endParaRPr>
          </a:p>
          <a:p>
            <a:endParaRPr lang="en-US" dirty="0" smtClean="0"/>
          </a:p>
        </p:txBody>
      </p:sp>
      <p:sp>
        <p:nvSpPr>
          <p:cNvPr id="5" name="Pladsholder til sidefod 4"/>
          <p:cNvSpPr>
            <a:spLocks noGrp="1"/>
          </p:cNvSpPr>
          <p:nvPr>
            <p:ph type="ftr" sz="quarter" idx="11"/>
          </p:nvPr>
        </p:nvSpPr>
        <p:spPr/>
        <p:txBody>
          <a:bodyPr/>
          <a:lstStyle/>
          <a:p>
            <a:pPr>
              <a:defRPr/>
            </a:pPr>
            <a:r>
              <a:rPr lang="nn-NO" dirty="0" smtClean="0"/>
              <a:t>18 ikek 1 intro</a:t>
            </a:r>
            <a:endParaRPr lang="en-US" dirty="0"/>
          </a:p>
        </p:txBody>
      </p:sp>
      <p:sp>
        <p:nvSpPr>
          <p:cNvPr id="6" name="Pladsholder til diasnummer 5"/>
          <p:cNvSpPr>
            <a:spLocks noGrp="1"/>
          </p:cNvSpPr>
          <p:nvPr>
            <p:ph type="sldNum" sz="quarter" idx="12"/>
          </p:nvPr>
        </p:nvSpPr>
        <p:spPr/>
        <p:txBody>
          <a:bodyPr/>
          <a:lstStyle/>
          <a:p>
            <a:pPr>
              <a:defRPr/>
            </a:pPr>
            <a:fld id="{CD7D4702-89B9-441A-94F9-13594436DF69}" type="slidenum">
              <a:rPr lang="en-US"/>
              <a:pPr>
                <a:defRPr/>
              </a:pPr>
              <a:t>18</a:t>
            </a:fld>
            <a:endParaRPr lang="en-US"/>
          </a:p>
        </p:txBody>
      </p:sp>
      <p:sp>
        <p:nvSpPr>
          <p:cNvPr id="8" name="Rektangel 7"/>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solidFill>
                  <a:srgbClr val="FF0000"/>
                </a:solidFill>
                <a:latin typeface="+mn-lt"/>
              </a:rPr>
              <a:t>Hvad</a:t>
            </a:r>
            <a:r>
              <a:rPr lang="en-US" dirty="0">
                <a:solidFill>
                  <a:srgbClr val="FF0000"/>
                </a:solidFill>
                <a:latin typeface="+mn-lt"/>
              </a:rPr>
              <a:t> </a:t>
            </a:r>
            <a:r>
              <a:rPr lang="en-US" dirty="0" err="1">
                <a:solidFill>
                  <a:srgbClr val="FF0000"/>
                </a:solidFill>
                <a:latin typeface="+mn-lt"/>
              </a:rPr>
              <a:t>skal</a:t>
            </a:r>
            <a:r>
              <a:rPr lang="en-US" dirty="0">
                <a:solidFill>
                  <a:srgbClr val="FF0000"/>
                </a:solidFill>
                <a:latin typeface="+mn-lt"/>
              </a:rPr>
              <a:t> </a:t>
            </a:r>
            <a:r>
              <a:rPr lang="en-US" dirty="0" err="1">
                <a:solidFill>
                  <a:srgbClr val="FF0000"/>
                </a:solidFill>
                <a:latin typeface="+mn-lt"/>
              </a:rPr>
              <a:t>jeg</a:t>
            </a:r>
            <a:r>
              <a:rPr lang="en-US" dirty="0">
                <a:solidFill>
                  <a:srgbClr val="FF0000"/>
                </a:solidFill>
                <a:latin typeface="+mn-lt"/>
              </a:rPr>
              <a:t> over-</a:t>
            </a:r>
            <a:r>
              <a:rPr lang="en-US" dirty="0" err="1">
                <a:solidFill>
                  <a:srgbClr val="FF0000"/>
                </a:solidFill>
                <a:latin typeface="+mn-lt"/>
              </a:rPr>
              <a:t>hovedet</a:t>
            </a:r>
            <a:r>
              <a:rPr lang="en-US" dirty="0">
                <a:solidFill>
                  <a:srgbClr val="FF0000"/>
                </a:solidFill>
                <a:latin typeface="+mn-lt"/>
              </a:rPr>
              <a:t> lave der</a:t>
            </a:r>
            <a:r>
              <a:rPr lang="en-US" dirty="0" smtClean="0">
                <a:solidFill>
                  <a:srgbClr val="FF0000"/>
                </a:solidFill>
                <a:latin typeface="+mn-lt"/>
              </a:rPr>
              <a:t>?</a:t>
            </a:r>
            <a:br>
              <a:rPr lang="en-US" dirty="0" smtClean="0">
                <a:solidFill>
                  <a:srgbClr val="FF0000"/>
                </a:solidFill>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48318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051720" y="1136501"/>
            <a:ext cx="6912768" cy="5721499"/>
          </a:xfrm>
        </p:spPr>
        <p:txBody>
          <a:bodyPr/>
          <a:lstStyle/>
          <a:p>
            <a:pPr>
              <a:buFont typeface="Arial" charset="0"/>
              <a:buNone/>
            </a:pPr>
            <a:r>
              <a:rPr lang="da-DK" sz="2800" dirty="0" smtClean="0">
                <a:ea typeface="Calibri" pitchFamily="34" charset="0"/>
                <a:cs typeface="Times New Roman" pitchFamily="18" charset="0"/>
              </a:rPr>
              <a:t>Definér, med egne ord, begrebet ‘kultur’ </a:t>
            </a:r>
          </a:p>
          <a:p>
            <a:pPr>
              <a:lnSpc>
                <a:spcPct val="90000"/>
              </a:lnSpc>
            </a:pPr>
            <a:r>
              <a:rPr lang="en-US" sz="2800" dirty="0" smtClean="0"/>
              <a:t>… The </a:t>
            </a:r>
            <a:r>
              <a:rPr lang="en-US" sz="2800" dirty="0"/>
              <a:t>customs, ideas, and attitudes shared by a group, which make up its culture, are transmitted from generation to generation by learning processes rather than biological inheritance. Adherence to these customs and attitudes is regulated by the system of rewards and punishment peculiar to each </a:t>
            </a:r>
            <a:r>
              <a:rPr lang="en-US" sz="2800" dirty="0" smtClean="0"/>
              <a:t>culture… </a:t>
            </a:r>
            <a:r>
              <a:rPr lang="en-US" sz="2800" i="1" dirty="0" smtClean="0"/>
              <a:t>(The </a:t>
            </a:r>
            <a:r>
              <a:rPr lang="en-US" sz="2800" i="1" dirty="0"/>
              <a:t>Columbia </a:t>
            </a:r>
            <a:r>
              <a:rPr lang="en-US" sz="2800" i="1" dirty="0" smtClean="0"/>
              <a:t>Encyclopedia 1963) </a:t>
            </a:r>
          </a:p>
          <a:p>
            <a:pPr>
              <a:buFont typeface="Arial" charset="0"/>
              <a:buNone/>
            </a:pPr>
            <a:endParaRPr lang="da-DK" sz="2400" dirty="0" smtClean="0">
              <a:ea typeface="Calibri" pitchFamily="34" charset="0"/>
              <a:cs typeface="Times New Roman" pitchFamily="18"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en-US" sz="2400" dirty="0" smtClean="0">
              <a:ea typeface="Calibri" pitchFamily="34" charset="0"/>
              <a:cs typeface="Calibri" pitchFamily="34" charset="0"/>
            </a:endParaRPr>
          </a:p>
          <a:p>
            <a:endParaRPr lang="en-US" dirty="0" smtClean="0"/>
          </a:p>
        </p:txBody>
      </p:sp>
      <p:sp>
        <p:nvSpPr>
          <p:cNvPr id="4" name="Pladsholder til dato 3"/>
          <p:cNvSpPr>
            <a:spLocks noGrp="1"/>
          </p:cNvSpPr>
          <p:nvPr>
            <p:ph type="dt" sz="quarter" idx="10"/>
          </p:nvPr>
        </p:nvSpPr>
        <p:spPr/>
        <p:txBody>
          <a:bodyPr/>
          <a:lstStyle/>
          <a:p>
            <a:pPr>
              <a:defRPr/>
            </a:pPr>
            <a:fld id="{FE0C900B-9BA9-409D-A2F8-F5E4AC232045}" type="datetime1">
              <a:rPr lang="da-DK" smtClean="0"/>
              <a:t>06-09-2018</a:t>
            </a:fld>
            <a:endParaRPr lang="en-US"/>
          </a:p>
        </p:txBody>
      </p:sp>
      <p:sp>
        <p:nvSpPr>
          <p:cNvPr id="5" name="Pladsholder til sidefod 4"/>
          <p:cNvSpPr>
            <a:spLocks noGrp="1"/>
          </p:cNvSpPr>
          <p:nvPr>
            <p:ph type="ftr" sz="quarter" idx="11"/>
          </p:nvPr>
        </p:nvSpPr>
        <p:spPr/>
        <p:txBody>
          <a:bodyPr/>
          <a:lstStyle/>
          <a:p>
            <a:pPr>
              <a:defRPr/>
            </a:pPr>
            <a:r>
              <a:rPr lang="nn-NO" smtClean="0"/>
              <a:t>18 ikek 1 intro</a:t>
            </a:r>
            <a:endParaRPr lang="en-US"/>
          </a:p>
        </p:txBody>
      </p:sp>
      <p:sp>
        <p:nvSpPr>
          <p:cNvPr id="6" name="Pladsholder til diasnummer 5"/>
          <p:cNvSpPr>
            <a:spLocks noGrp="1"/>
          </p:cNvSpPr>
          <p:nvPr>
            <p:ph type="sldNum" sz="quarter" idx="12"/>
          </p:nvPr>
        </p:nvSpPr>
        <p:spPr/>
        <p:txBody>
          <a:bodyPr/>
          <a:lstStyle/>
          <a:p>
            <a:pPr>
              <a:defRPr/>
            </a:pPr>
            <a:fld id="{CD7D4702-89B9-441A-94F9-13594436DF69}" type="slidenum">
              <a:rPr lang="en-US"/>
              <a:pPr>
                <a:defRPr/>
              </a:pPr>
              <a:t>19</a:t>
            </a:fld>
            <a:endParaRPr lang="en-US"/>
          </a:p>
        </p:txBody>
      </p:sp>
      <p:sp>
        <p:nvSpPr>
          <p:cNvPr id="8" name="Rektangel 7"/>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solidFill>
                  <a:srgbClr val="FF0000"/>
                </a:solidFill>
                <a:latin typeface="+mn-lt"/>
              </a:rPr>
              <a:t>‘</a:t>
            </a:r>
            <a:r>
              <a:rPr lang="en-US" dirty="0" err="1">
                <a:solidFill>
                  <a:srgbClr val="FF0000"/>
                </a:solidFill>
                <a:latin typeface="+mn-lt"/>
              </a:rPr>
              <a:t>Kultur</a:t>
            </a:r>
            <a:r>
              <a:rPr lang="en-US" dirty="0">
                <a:solidFill>
                  <a:srgbClr val="FF0000"/>
                </a:solidFill>
                <a:latin typeface="+mn-lt"/>
              </a:rPr>
              <a:t>’</a:t>
            </a:r>
            <a:endParaRPr lang="en-US" dirty="0" smtClean="0">
              <a:solidFill>
                <a:srgbClr val="FF0000"/>
              </a:solidFill>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345200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F38AA34B-775E-45C6-A048-018A09802050}" type="datetime1">
              <a:rPr lang="da-DK" smtClean="0"/>
              <a:t>06-09-2018</a:t>
            </a:fld>
            <a:endParaRPr lang="en-US"/>
          </a:p>
        </p:txBody>
      </p:sp>
      <p:sp>
        <p:nvSpPr>
          <p:cNvPr id="5" name="Pladsholder til diasnummer 4"/>
          <p:cNvSpPr>
            <a:spLocks noGrp="1"/>
          </p:cNvSpPr>
          <p:nvPr>
            <p:ph type="sldNum" sz="quarter" idx="12"/>
          </p:nvPr>
        </p:nvSpPr>
        <p:spPr/>
        <p:txBody>
          <a:bodyPr/>
          <a:lstStyle/>
          <a:p>
            <a:pPr>
              <a:defRPr/>
            </a:pPr>
            <a:fld id="{BD4B0356-D1DF-472C-AE6A-247FC70D3748}" type="slidenum">
              <a:rPr lang="en-US" smtClean="0"/>
              <a:pPr>
                <a:defRPr/>
              </a:pPr>
              <a:t>2</a:t>
            </a:fld>
            <a:endParaRPr lang="en-US" dirty="0"/>
          </a:p>
        </p:txBody>
      </p:sp>
      <p:sp>
        <p:nvSpPr>
          <p:cNvPr id="6" name="Pladsholder til sidefod 5"/>
          <p:cNvSpPr>
            <a:spLocks noGrp="1"/>
          </p:cNvSpPr>
          <p:nvPr>
            <p:ph type="ftr" sz="quarter" idx="11"/>
          </p:nvPr>
        </p:nvSpPr>
        <p:spPr/>
        <p:txBody>
          <a:bodyPr/>
          <a:lstStyle/>
          <a:p>
            <a:pPr>
              <a:defRPr/>
            </a:pPr>
            <a:r>
              <a:rPr lang="en-US" smtClean="0"/>
              <a:t>18 ikek 1 intro</a:t>
            </a:r>
            <a:endParaRPr lang="en-US" dirty="0"/>
          </a:p>
        </p:txBody>
      </p:sp>
      <p:sp>
        <p:nvSpPr>
          <p:cNvPr id="7" name="Rektangel 6"/>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2444849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051720" y="692696"/>
            <a:ext cx="6912768" cy="5721499"/>
          </a:xfrm>
        </p:spPr>
        <p:txBody>
          <a:bodyPr/>
          <a:lstStyle/>
          <a:p>
            <a:pPr algn="r">
              <a:buNone/>
            </a:pPr>
            <a:endParaRPr lang="da-DK" sz="2800" b="1" dirty="0" smtClean="0">
              <a:ea typeface="Calibri" pitchFamily="34" charset="0"/>
              <a:cs typeface="Times New Roman" pitchFamily="18" charset="0"/>
            </a:endParaRPr>
          </a:p>
          <a:p>
            <a:pPr marL="0" indent="0">
              <a:lnSpc>
                <a:spcPct val="90000"/>
              </a:lnSpc>
              <a:buNone/>
            </a:pPr>
            <a:r>
              <a:rPr lang="en-US" sz="2800" dirty="0" err="1" smtClean="0"/>
              <a:t>Kommentér</a:t>
            </a:r>
            <a:r>
              <a:rPr lang="en-US" sz="2800" dirty="0" smtClean="0"/>
              <a:t> </a:t>
            </a:r>
          </a:p>
          <a:p>
            <a:pPr>
              <a:lnSpc>
                <a:spcPct val="90000"/>
              </a:lnSpc>
            </a:pPr>
            <a:r>
              <a:rPr lang="de-DE" sz="2800" dirty="0" smtClean="0"/>
              <a:t>Einstein: Bildung </a:t>
            </a:r>
            <a:r>
              <a:rPr lang="de-DE" sz="2800" dirty="0"/>
              <a:t>ist das, was übrig bleibt, wenn man all das, was man in der Schule gelernt hat, vergisst</a:t>
            </a:r>
            <a:endParaRPr lang="en-US" sz="2800" dirty="0" smtClean="0"/>
          </a:p>
          <a:p>
            <a:pPr>
              <a:lnSpc>
                <a:spcPct val="90000"/>
              </a:lnSpc>
            </a:pPr>
            <a:r>
              <a:rPr lang="en-US" sz="2800" dirty="0" smtClean="0"/>
              <a:t>Selma </a:t>
            </a:r>
            <a:r>
              <a:rPr lang="en-US" sz="2800" dirty="0" err="1" smtClean="0"/>
              <a:t>Lagerlöf</a:t>
            </a:r>
            <a:r>
              <a:rPr lang="en-US" sz="2800" dirty="0" smtClean="0"/>
              <a:t>: Culture </a:t>
            </a:r>
            <a:r>
              <a:rPr lang="en-US" sz="2800" dirty="0"/>
              <a:t>is what remains when that which has been learned is entirely forgotten. </a:t>
            </a:r>
            <a:endParaRPr lang="en-US" sz="2800" dirty="0" smtClean="0"/>
          </a:p>
          <a:p>
            <a:pPr>
              <a:lnSpc>
                <a:spcPct val="90000"/>
              </a:lnSpc>
            </a:pPr>
            <a:r>
              <a:rPr lang="en-US" sz="2800" dirty="0" smtClean="0"/>
              <a:t>Culture </a:t>
            </a:r>
            <a:r>
              <a:rPr lang="en-US" sz="2800" dirty="0"/>
              <a:t>is learned</a:t>
            </a:r>
            <a:r>
              <a:rPr lang="en-US" sz="2800" dirty="0" smtClean="0"/>
              <a:t>. Culture </a:t>
            </a:r>
            <a:r>
              <a:rPr lang="en-US" sz="2800" dirty="0"/>
              <a:t>is forgotten in the sense that we cease to be conscious of its existence as learned </a:t>
            </a:r>
            <a:r>
              <a:rPr lang="en-US" sz="2800" dirty="0" err="1"/>
              <a:t>behaviour</a:t>
            </a:r>
            <a:r>
              <a:rPr lang="en-US" sz="2800" dirty="0"/>
              <a:t>.</a:t>
            </a:r>
            <a:r>
              <a:rPr lang="en-US" sz="2800" i="1" dirty="0"/>
              <a:t> Jean-Claude </a:t>
            </a:r>
            <a:r>
              <a:rPr lang="en-US" sz="2800" i="1" dirty="0" err="1"/>
              <a:t>Usunier</a:t>
            </a:r>
            <a:endParaRPr lang="en-US" sz="2800" i="1" dirty="0"/>
          </a:p>
          <a:p>
            <a:pPr>
              <a:buFont typeface="Arial" charset="0"/>
              <a:buNone/>
            </a:pPr>
            <a:endParaRPr lang="da-DK" sz="2400" dirty="0" smtClean="0">
              <a:ea typeface="Calibri" pitchFamily="34" charset="0"/>
              <a:cs typeface="Times New Roman" pitchFamily="18"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da-DK" sz="2400" dirty="0" smtClean="0">
              <a:ea typeface="Calibri" pitchFamily="34" charset="0"/>
              <a:cs typeface="Calibri" pitchFamily="34" charset="0"/>
            </a:endParaRPr>
          </a:p>
          <a:p>
            <a:pPr>
              <a:buFont typeface="Arial" charset="0"/>
              <a:buNone/>
            </a:pPr>
            <a:endParaRPr lang="en-US" sz="2400" dirty="0" smtClean="0">
              <a:ea typeface="Calibri" pitchFamily="34" charset="0"/>
              <a:cs typeface="Calibri" pitchFamily="34" charset="0"/>
            </a:endParaRPr>
          </a:p>
          <a:p>
            <a:endParaRPr lang="en-US" dirty="0" smtClean="0"/>
          </a:p>
        </p:txBody>
      </p:sp>
      <p:sp>
        <p:nvSpPr>
          <p:cNvPr id="4" name="Pladsholder til dato 3"/>
          <p:cNvSpPr>
            <a:spLocks noGrp="1"/>
          </p:cNvSpPr>
          <p:nvPr>
            <p:ph type="dt" sz="quarter" idx="10"/>
          </p:nvPr>
        </p:nvSpPr>
        <p:spPr/>
        <p:txBody>
          <a:bodyPr/>
          <a:lstStyle/>
          <a:p>
            <a:pPr>
              <a:defRPr/>
            </a:pPr>
            <a:fld id="{CA55CCD6-7215-409F-98EA-CAFF74981B18}" type="datetime1">
              <a:rPr lang="da-DK" smtClean="0"/>
              <a:t>06-09-2018</a:t>
            </a:fld>
            <a:endParaRPr lang="en-US"/>
          </a:p>
        </p:txBody>
      </p:sp>
      <p:sp>
        <p:nvSpPr>
          <p:cNvPr id="5" name="Pladsholder til sidefod 4"/>
          <p:cNvSpPr>
            <a:spLocks noGrp="1"/>
          </p:cNvSpPr>
          <p:nvPr>
            <p:ph type="ftr" sz="quarter" idx="11"/>
          </p:nvPr>
        </p:nvSpPr>
        <p:spPr/>
        <p:txBody>
          <a:bodyPr/>
          <a:lstStyle/>
          <a:p>
            <a:pPr>
              <a:defRPr/>
            </a:pPr>
            <a:r>
              <a:rPr lang="nn-NO" smtClean="0"/>
              <a:t>18 ikek 1 intro</a:t>
            </a:r>
            <a:endParaRPr lang="en-US"/>
          </a:p>
        </p:txBody>
      </p:sp>
      <p:sp>
        <p:nvSpPr>
          <p:cNvPr id="6" name="Pladsholder til diasnummer 5"/>
          <p:cNvSpPr>
            <a:spLocks noGrp="1"/>
          </p:cNvSpPr>
          <p:nvPr>
            <p:ph type="sldNum" sz="quarter" idx="12"/>
          </p:nvPr>
        </p:nvSpPr>
        <p:spPr/>
        <p:txBody>
          <a:bodyPr/>
          <a:lstStyle/>
          <a:p>
            <a:pPr>
              <a:defRPr/>
            </a:pPr>
            <a:fld id="{CD7D4702-89B9-441A-94F9-13594436DF69}" type="slidenum">
              <a:rPr lang="en-US"/>
              <a:pPr>
                <a:defRPr/>
              </a:pPr>
              <a:t>20</a:t>
            </a:fld>
            <a:endParaRPr lang="en-US"/>
          </a:p>
        </p:txBody>
      </p:sp>
      <p:sp>
        <p:nvSpPr>
          <p:cNvPr id="7" name="Rektangel 6"/>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solidFill>
                  <a:srgbClr val="FF0000"/>
                </a:solidFill>
                <a:latin typeface="+mn-lt"/>
              </a:rPr>
              <a:t>‘</a:t>
            </a:r>
            <a:r>
              <a:rPr lang="en-US" dirty="0" err="1">
                <a:solidFill>
                  <a:srgbClr val="FF0000"/>
                </a:solidFill>
                <a:latin typeface="+mn-lt"/>
              </a:rPr>
              <a:t>Kultur</a:t>
            </a:r>
            <a:r>
              <a:rPr lang="en-US" dirty="0">
                <a:solidFill>
                  <a:srgbClr val="FF0000"/>
                </a:solidFill>
                <a:latin typeface="+mn-lt"/>
              </a:rPr>
              <a:t>’</a:t>
            </a:r>
            <a:endParaRPr lang="en-US" dirty="0" smtClean="0">
              <a:solidFill>
                <a:srgbClr val="FF0000"/>
              </a:solidFill>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205459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4"/>
          <p:cNvSpPr>
            <a:spLocks noGrp="1"/>
          </p:cNvSpPr>
          <p:nvPr>
            <p:ph type="ftr" sz="quarter" idx="11"/>
          </p:nvPr>
        </p:nvSpPr>
        <p:spPr/>
        <p:txBody>
          <a:bodyPr/>
          <a:lstStyle/>
          <a:p>
            <a:r>
              <a:rPr lang="nn-NO" smtClean="0"/>
              <a:t>18 ikek 1 intro</a:t>
            </a:r>
            <a:endParaRPr lang="en-US"/>
          </a:p>
        </p:txBody>
      </p:sp>
      <p:sp>
        <p:nvSpPr>
          <p:cNvPr id="6147" name="Rectangle 3"/>
          <p:cNvSpPr>
            <a:spLocks noGrp="1" noChangeArrowheads="1"/>
          </p:cNvSpPr>
          <p:nvPr>
            <p:ph type="body" idx="1"/>
          </p:nvPr>
        </p:nvSpPr>
        <p:spPr>
          <a:xfrm>
            <a:off x="2051720" y="1227532"/>
            <a:ext cx="6840760" cy="3857652"/>
          </a:xfrm>
        </p:spPr>
        <p:txBody>
          <a:bodyPr/>
          <a:lstStyle/>
          <a:p>
            <a:r>
              <a:rPr lang="da-DK" sz="2800" dirty="0" err="1"/>
              <a:t>Culture</a:t>
            </a:r>
            <a:r>
              <a:rPr lang="da-DK" sz="2800" dirty="0"/>
              <a:t> is the </a:t>
            </a:r>
            <a:r>
              <a:rPr lang="da-DK" sz="2800" dirty="0" err="1"/>
              <a:t>way</a:t>
            </a:r>
            <a:r>
              <a:rPr lang="da-DK" sz="2800" dirty="0"/>
              <a:t> </a:t>
            </a:r>
            <a:r>
              <a:rPr lang="da-DK" sz="2800" dirty="0" err="1"/>
              <a:t>we</a:t>
            </a:r>
            <a:r>
              <a:rPr lang="da-DK" sz="2800" dirty="0"/>
              <a:t> </a:t>
            </a:r>
            <a:r>
              <a:rPr lang="da-DK" sz="2800" dirty="0" err="1"/>
              <a:t>solve</a:t>
            </a:r>
            <a:r>
              <a:rPr lang="da-DK" sz="2800" dirty="0"/>
              <a:t> problems </a:t>
            </a:r>
            <a:r>
              <a:rPr lang="da-DK" sz="2800" i="1" dirty="0" err="1"/>
              <a:t>Trompenaars</a:t>
            </a:r>
            <a:r>
              <a:rPr lang="da-DK" sz="2800" i="1" dirty="0"/>
              <a:t> (</a:t>
            </a:r>
            <a:r>
              <a:rPr lang="da-DK" sz="2800" i="1" dirty="0" err="1" smtClean="0"/>
              <a:t>Kluckholm</a:t>
            </a:r>
            <a:r>
              <a:rPr lang="da-DK" sz="2800" i="1" dirty="0" smtClean="0"/>
              <a:t>/</a:t>
            </a:r>
            <a:r>
              <a:rPr lang="da-DK" sz="2800" i="1" dirty="0" err="1" smtClean="0"/>
              <a:t>Stodtbeck</a:t>
            </a:r>
            <a:r>
              <a:rPr lang="da-DK" sz="2800" i="1" dirty="0" smtClean="0"/>
              <a:t>)</a:t>
            </a:r>
          </a:p>
          <a:p>
            <a:pPr marL="400050" lvl="1" indent="0">
              <a:buNone/>
            </a:pPr>
            <a:r>
              <a:rPr lang="da-DK" dirty="0" smtClean="0"/>
              <a:t>Find nogle eksempler på divergerende kulturbestemte løsninger på samme problemstilling </a:t>
            </a:r>
          </a:p>
          <a:p>
            <a:r>
              <a:rPr lang="en-US" sz="2800" i="1" dirty="0" smtClean="0"/>
              <a:t>Goodenough</a:t>
            </a:r>
            <a:r>
              <a:rPr lang="en-US" sz="2800" dirty="0" smtClean="0"/>
              <a:t> (1971) </a:t>
            </a:r>
            <a:r>
              <a:rPr lang="en-US" sz="2800" dirty="0" err="1" smtClean="0"/>
              <a:t>går</a:t>
            </a:r>
            <a:r>
              <a:rPr lang="en-US" sz="2800" dirty="0" smtClean="0"/>
              <a:t> </a:t>
            </a:r>
            <a:r>
              <a:rPr lang="en-US" sz="2800" dirty="0" err="1" smtClean="0"/>
              <a:t>opmærksom</a:t>
            </a:r>
            <a:r>
              <a:rPr lang="en-US" sz="2800" dirty="0" smtClean="0"/>
              <a:t> </a:t>
            </a:r>
            <a:r>
              <a:rPr lang="en-US" sz="2800" dirty="0" err="1" smtClean="0"/>
              <a:t>på</a:t>
            </a:r>
            <a:r>
              <a:rPr lang="en-US" sz="2800" dirty="0" smtClean="0"/>
              <a:t>, at man </a:t>
            </a:r>
            <a:r>
              <a:rPr lang="en-US" sz="2800" dirty="0" err="1" smtClean="0"/>
              <a:t>kan</a:t>
            </a:r>
            <a:r>
              <a:rPr lang="en-US" sz="2800" dirty="0" smtClean="0"/>
              <a:t> have </a:t>
            </a:r>
            <a:r>
              <a:rPr lang="en-US" sz="2800" dirty="0" err="1" smtClean="0"/>
              <a:t>flere</a:t>
            </a:r>
            <a:r>
              <a:rPr lang="en-US" sz="2800" dirty="0" smtClean="0"/>
              <a:t> ‘</a:t>
            </a:r>
            <a:r>
              <a:rPr lang="en-US" sz="2800" dirty="0" err="1" smtClean="0"/>
              <a:t>operationelle</a:t>
            </a:r>
            <a:r>
              <a:rPr lang="en-US" sz="2800" dirty="0" smtClean="0"/>
              <a:t> </a:t>
            </a:r>
            <a:r>
              <a:rPr lang="en-US" sz="2800" dirty="0" err="1" smtClean="0"/>
              <a:t>kulturer</a:t>
            </a:r>
            <a:r>
              <a:rPr lang="en-US" sz="2800" dirty="0" smtClean="0"/>
              <a:t>’ </a:t>
            </a:r>
            <a:r>
              <a:rPr lang="en-US" sz="2800" dirty="0" err="1" smtClean="0"/>
              <a:t>som</a:t>
            </a:r>
            <a:r>
              <a:rPr lang="en-US" sz="2800" dirty="0" smtClean="0"/>
              <a:t> </a:t>
            </a:r>
            <a:r>
              <a:rPr lang="en-US" sz="2800" dirty="0" err="1" smtClean="0"/>
              <a:t>er</a:t>
            </a:r>
            <a:r>
              <a:rPr lang="en-US" sz="2800" dirty="0" smtClean="0"/>
              <a:t> </a:t>
            </a:r>
            <a:r>
              <a:rPr lang="en-US" sz="2800" dirty="0" err="1" smtClean="0"/>
              <a:t>tilpasset</a:t>
            </a:r>
            <a:r>
              <a:rPr lang="en-US" sz="2800" dirty="0" smtClean="0"/>
              <a:t> </a:t>
            </a:r>
            <a:r>
              <a:rPr lang="en-US" sz="2800" dirty="0" err="1" smtClean="0"/>
              <a:t>forskellige</a:t>
            </a:r>
            <a:r>
              <a:rPr lang="en-US" sz="2800" dirty="0" smtClean="0"/>
              <a:t> </a:t>
            </a:r>
            <a:r>
              <a:rPr lang="en-US" sz="2800" dirty="0" err="1" smtClean="0"/>
              <a:t>situationer</a:t>
            </a:r>
            <a:r>
              <a:rPr lang="en-US" sz="2800" dirty="0" smtClean="0"/>
              <a:t>.</a:t>
            </a:r>
          </a:p>
          <a:p>
            <a:r>
              <a:rPr lang="en-US" sz="2800" dirty="0" err="1" smtClean="0"/>
              <a:t>Kultur</a:t>
            </a:r>
            <a:r>
              <a:rPr lang="en-US" sz="2800" dirty="0" smtClean="0"/>
              <a:t> </a:t>
            </a:r>
            <a:r>
              <a:rPr lang="en-US" sz="2800" dirty="0" err="1" smtClean="0"/>
              <a:t>er</a:t>
            </a:r>
            <a:r>
              <a:rPr lang="en-US" sz="2800" dirty="0" smtClean="0"/>
              <a:t> </a:t>
            </a:r>
            <a:r>
              <a:rPr lang="en-US" sz="2800" dirty="0" err="1" smtClean="0"/>
              <a:t>livsstil</a:t>
            </a:r>
            <a:r>
              <a:rPr lang="en-US" sz="2800" dirty="0" smtClean="0"/>
              <a:t> </a:t>
            </a:r>
          </a:p>
          <a:p>
            <a:pPr>
              <a:buFontTx/>
              <a:buNone/>
            </a:pPr>
            <a:endParaRPr lang="en-US" sz="2800" dirty="0"/>
          </a:p>
        </p:txBody>
      </p:sp>
      <p:sp>
        <p:nvSpPr>
          <p:cNvPr id="5" name="Pladsholder til dato 4"/>
          <p:cNvSpPr>
            <a:spLocks noGrp="1"/>
          </p:cNvSpPr>
          <p:nvPr>
            <p:ph type="dt" sz="half" idx="10"/>
          </p:nvPr>
        </p:nvSpPr>
        <p:spPr/>
        <p:txBody>
          <a:bodyPr/>
          <a:lstStyle/>
          <a:p>
            <a:fld id="{CD294309-D921-473C-9D60-067E6BDCAE16}" type="datetime1">
              <a:rPr lang="da-DK" smtClean="0"/>
              <a:t>06-09-2018</a:t>
            </a:fld>
            <a:endParaRPr lang="en-US" dirty="0"/>
          </a:p>
        </p:txBody>
      </p:sp>
      <p:sp>
        <p:nvSpPr>
          <p:cNvPr id="6" name="Pladsholder til diasnummer 5"/>
          <p:cNvSpPr>
            <a:spLocks noGrp="1"/>
          </p:cNvSpPr>
          <p:nvPr>
            <p:ph type="sldNum" sz="quarter" idx="12"/>
          </p:nvPr>
        </p:nvSpPr>
        <p:spPr/>
        <p:txBody>
          <a:bodyPr/>
          <a:lstStyle/>
          <a:p>
            <a:fld id="{C340DBA5-F823-4B9E-ACF1-522F50B5F2FA}" type="slidenum">
              <a:rPr lang="en-US" smtClean="0"/>
              <a:pPr/>
              <a:t>21</a:t>
            </a:fld>
            <a:endParaRPr lang="en-US"/>
          </a:p>
        </p:txBody>
      </p:sp>
      <p:sp>
        <p:nvSpPr>
          <p:cNvPr id="7" name="Rektangel 6"/>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solidFill>
                  <a:srgbClr val="FF0000"/>
                </a:solidFill>
                <a:latin typeface="+mn-lt"/>
              </a:rPr>
              <a:t>‘</a:t>
            </a:r>
            <a:r>
              <a:rPr lang="en-US" dirty="0" err="1">
                <a:solidFill>
                  <a:srgbClr val="FF0000"/>
                </a:solidFill>
                <a:latin typeface="+mn-lt"/>
              </a:rPr>
              <a:t>Kultur</a:t>
            </a:r>
            <a:r>
              <a:rPr lang="en-US" dirty="0">
                <a:solidFill>
                  <a:srgbClr val="FF0000"/>
                </a:solidFill>
                <a:latin typeface="+mn-lt"/>
              </a:rPr>
              <a:t>’</a:t>
            </a:r>
            <a:endParaRPr lang="en-US" dirty="0" smtClean="0">
              <a:solidFill>
                <a:srgbClr val="FF0000"/>
              </a:solidFill>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33625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051720" y="836712"/>
            <a:ext cx="6984776" cy="7776864"/>
          </a:xfrm>
        </p:spPr>
        <p:txBody>
          <a:bodyPr/>
          <a:lstStyle/>
          <a:p>
            <a:pPr marL="0" indent="0">
              <a:buNone/>
            </a:pPr>
            <a:r>
              <a:rPr lang="en-US" sz="2000" dirty="0" smtClean="0"/>
              <a:t>Definition </a:t>
            </a:r>
            <a:r>
              <a:rPr lang="en-US" sz="2000" dirty="0"/>
              <a:t>of </a:t>
            </a:r>
            <a:r>
              <a:rPr lang="en-US" sz="2000" i="1" dirty="0" smtClean="0"/>
              <a:t>CULTURE </a:t>
            </a:r>
            <a:r>
              <a:rPr lang="en-US" sz="2000" dirty="0" smtClean="0"/>
              <a:t>Merriam-Webster (m-w.com, </a:t>
            </a:r>
            <a:r>
              <a:rPr lang="en-US" sz="2000" dirty="0" err="1" smtClean="0"/>
              <a:t>også</a:t>
            </a:r>
            <a:r>
              <a:rPr lang="en-US" sz="2000" dirty="0" smtClean="0"/>
              <a:t> </a:t>
            </a:r>
            <a:r>
              <a:rPr lang="en-US" sz="2000" dirty="0" err="1" smtClean="0"/>
              <a:t>som</a:t>
            </a:r>
            <a:r>
              <a:rPr lang="en-US" sz="2000" dirty="0" smtClean="0"/>
              <a:t> app)</a:t>
            </a:r>
            <a:endParaRPr lang="en-US" sz="2000" dirty="0"/>
          </a:p>
          <a:p>
            <a:pPr marL="0" indent="0">
              <a:buNone/>
            </a:pPr>
            <a:r>
              <a:rPr lang="en-US" sz="2000" dirty="0" smtClean="0"/>
              <a:t>5 </a:t>
            </a:r>
            <a:r>
              <a:rPr lang="en-US" sz="2000" i="1" dirty="0" smtClean="0"/>
              <a:t>a</a:t>
            </a:r>
            <a:r>
              <a:rPr lang="en-US" sz="2000" dirty="0" smtClean="0"/>
              <a:t> </a:t>
            </a:r>
            <a:r>
              <a:rPr lang="en-US" sz="2000" b="1" dirty="0"/>
              <a:t>:</a:t>
            </a:r>
            <a:r>
              <a:rPr lang="en-US" sz="2000" dirty="0"/>
              <a:t> the </a:t>
            </a:r>
            <a:r>
              <a:rPr lang="en-US" sz="2000" dirty="0">
                <a:hlinkClick r:id="rId2"/>
              </a:rPr>
              <a:t>integrated</a:t>
            </a:r>
            <a:r>
              <a:rPr lang="en-US" sz="2000" dirty="0"/>
              <a:t> pattern of human knowledge, belief, and behavior that depends upon the capacity for learning and transmitting knowledge to succeeding generations </a:t>
            </a:r>
          </a:p>
          <a:p>
            <a:pPr marL="0" indent="0">
              <a:buNone/>
            </a:pPr>
            <a:r>
              <a:rPr lang="en-US" sz="2000" i="1" dirty="0"/>
              <a:t>b</a:t>
            </a:r>
            <a:r>
              <a:rPr lang="en-US" sz="2000" dirty="0"/>
              <a:t> </a:t>
            </a:r>
            <a:r>
              <a:rPr lang="en-US" sz="2000" b="1" dirty="0"/>
              <a:t>:</a:t>
            </a:r>
            <a:r>
              <a:rPr lang="en-US" sz="2000" dirty="0"/>
              <a:t> the customary beliefs, social forms, and material traits of a racial, religious, or social group; </a:t>
            </a:r>
            <a:r>
              <a:rPr lang="en-US" sz="2000" i="1" dirty="0"/>
              <a:t>also</a:t>
            </a:r>
            <a:r>
              <a:rPr lang="en-US" sz="2000" dirty="0"/>
              <a:t> </a:t>
            </a:r>
            <a:r>
              <a:rPr lang="en-US" sz="2000" b="1" dirty="0"/>
              <a:t>:</a:t>
            </a:r>
            <a:r>
              <a:rPr lang="en-US" sz="2000" dirty="0"/>
              <a:t> the characteristic features of everyday existence (as diversions or a way of life} shared by people in a place or time &lt;popular </a:t>
            </a:r>
            <a:r>
              <a:rPr lang="en-US" sz="2000" i="1" dirty="0"/>
              <a:t>culture</a:t>
            </a:r>
            <a:r>
              <a:rPr lang="en-US" sz="2000" dirty="0"/>
              <a:t>&gt; &lt;southern </a:t>
            </a:r>
            <a:r>
              <a:rPr lang="en-US" sz="2000" i="1" dirty="0"/>
              <a:t>culture</a:t>
            </a:r>
            <a:r>
              <a:rPr lang="en-US" sz="2000" dirty="0"/>
              <a:t>&gt; </a:t>
            </a:r>
          </a:p>
          <a:p>
            <a:pPr marL="0" indent="0">
              <a:buNone/>
            </a:pPr>
            <a:r>
              <a:rPr lang="en-US" sz="2000" i="1" dirty="0"/>
              <a:t>c</a:t>
            </a:r>
            <a:r>
              <a:rPr lang="en-US" sz="2000" dirty="0"/>
              <a:t> </a:t>
            </a:r>
            <a:r>
              <a:rPr lang="en-US" sz="2000" b="1" dirty="0"/>
              <a:t>:</a:t>
            </a:r>
            <a:r>
              <a:rPr lang="en-US" sz="2000" dirty="0"/>
              <a:t> the set of shared attitudes, values, goals, and practices that characterizes an institution or organization &lt;a corporate </a:t>
            </a:r>
            <a:r>
              <a:rPr lang="en-US" sz="2000" i="1" dirty="0"/>
              <a:t>culture</a:t>
            </a:r>
            <a:r>
              <a:rPr lang="en-US" sz="2000" dirty="0"/>
              <a:t> focused on the bottom line&gt; </a:t>
            </a:r>
          </a:p>
          <a:p>
            <a:pPr marL="0" indent="0">
              <a:buNone/>
            </a:pPr>
            <a:r>
              <a:rPr lang="en-US" sz="2000" i="1" dirty="0"/>
              <a:t>d</a:t>
            </a:r>
            <a:r>
              <a:rPr lang="en-US" sz="2000" dirty="0"/>
              <a:t> </a:t>
            </a:r>
            <a:r>
              <a:rPr lang="en-US" sz="2000" b="1" dirty="0"/>
              <a:t>:</a:t>
            </a:r>
            <a:r>
              <a:rPr lang="en-US" sz="2000" dirty="0"/>
              <a:t> the set of values, </a:t>
            </a:r>
            <a:r>
              <a:rPr lang="en-US" sz="2000" dirty="0">
                <a:hlinkClick r:id="rId3"/>
              </a:rPr>
              <a:t>conventions</a:t>
            </a:r>
            <a:r>
              <a:rPr lang="en-US" sz="2000" dirty="0"/>
              <a:t>, or social practices associated with a particular field, activity, or societal characteristic &lt;studying the effect of computers on print </a:t>
            </a:r>
            <a:r>
              <a:rPr lang="en-US" sz="2000" i="1" dirty="0"/>
              <a:t>culture</a:t>
            </a:r>
            <a:r>
              <a:rPr lang="en-US" sz="2000" dirty="0"/>
              <a:t>&gt; &lt;changing the </a:t>
            </a:r>
            <a:r>
              <a:rPr lang="en-US" sz="2000" i="1" dirty="0"/>
              <a:t>culture</a:t>
            </a:r>
            <a:r>
              <a:rPr lang="en-US" sz="2000" dirty="0"/>
              <a:t> of materialism will take time — Peggy O'Mara&gt; </a:t>
            </a:r>
          </a:p>
        </p:txBody>
      </p:sp>
      <p:sp>
        <p:nvSpPr>
          <p:cNvPr id="4" name="Pladsholder til dato 3"/>
          <p:cNvSpPr>
            <a:spLocks noGrp="1"/>
          </p:cNvSpPr>
          <p:nvPr>
            <p:ph type="dt" sz="quarter" idx="10"/>
          </p:nvPr>
        </p:nvSpPr>
        <p:spPr/>
        <p:txBody>
          <a:bodyPr/>
          <a:lstStyle/>
          <a:p>
            <a:pPr>
              <a:defRPr/>
            </a:pPr>
            <a:fld id="{689E28C5-2FA0-42EE-8E73-D7B9C264A23A}" type="datetime1">
              <a:rPr lang="da-DK" smtClean="0"/>
              <a:t>06-09-2018</a:t>
            </a:fld>
            <a:endParaRPr lang="en-US"/>
          </a:p>
        </p:txBody>
      </p:sp>
      <p:sp>
        <p:nvSpPr>
          <p:cNvPr id="5" name="Pladsholder til sidefod 4"/>
          <p:cNvSpPr>
            <a:spLocks noGrp="1"/>
          </p:cNvSpPr>
          <p:nvPr>
            <p:ph type="ftr" sz="quarter" idx="11"/>
          </p:nvPr>
        </p:nvSpPr>
        <p:spPr/>
        <p:txBody>
          <a:bodyPr/>
          <a:lstStyle/>
          <a:p>
            <a:pPr>
              <a:defRPr/>
            </a:pPr>
            <a:r>
              <a:rPr lang="nn-NO" smtClean="0"/>
              <a:t>18 ikek 1 intro</a:t>
            </a:r>
            <a:endParaRPr lang="en-US"/>
          </a:p>
        </p:txBody>
      </p:sp>
      <p:sp>
        <p:nvSpPr>
          <p:cNvPr id="6" name="Pladsholder til diasnummer 5"/>
          <p:cNvSpPr>
            <a:spLocks noGrp="1"/>
          </p:cNvSpPr>
          <p:nvPr>
            <p:ph type="sldNum" sz="quarter" idx="12"/>
          </p:nvPr>
        </p:nvSpPr>
        <p:spPr/>
        <p:txBody>
          <a:bodyPr/>
          <a:lstStyle/>
          <a:p>
            <a:pPr>
              <a:defRPr/>
            </a:pPr>
            <a:fld id="{CD7D4702-89B9-441A-94F9-13594436DF69}" type="slidenum">
              <a:rPr lang="en-US"/>
              <a:pPr>
                <a:defRPr/>
              </a:pPr>
              <a:t>22</a:t>
            </a:fld>
            <a:endParaRPr lang="en-US"/>
          </a:p>
        </p:txBody>
      </p:sp>
      <p:sp>
        <p:nvSpPr>
          <p:cNvPr id="7" name="Rektangel 6"/>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solidFill>
                  <a:srgbClr val="FF0000"/>
                </a:solidFill>
                <a:latin typeface="+mn-lt"/>
              </a:rPr>
              <a:t>‘</a:t>
            </a:r>
            <a:r>
              <a:rPr lang="en-US" dirty="0" err="1">
                <a:solidFill>
                  <a:srgbClr val="FF0000"/>
                </a:solidFill>
                <a:latin typeface="+mn-lt"/>
              </a:rPr>
              <a:t>Kultur</a:t>
            </a:r>
            <a:r>
              <a:rPr lang="en-US" dirty="0">
                <a:solidFill>
                  <a:srgbClr val="FF0000"/>
                </a:solidFill>
                <a:latin typeface="+mn-lt"/>
              </a:rPr>
              <a:t>’</a:t>
            </a:r>
            <a:endParaRPr lang="en-US" dirty="0" smtClean="0">
              <a:solidFill>
                <a:srgbClr val="FF0000"/>
              </a:solidFill>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646044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4"/>
          <p:cNvSpPr>
            <a:spLocks noGrp="1"/>
          </p:cNvSpPr>
          <p:nvPr>
            <p:ph type="ftr" sz="quarter" idx="11"/>
          </p:nvPr>
        </p:nvSpPr>
        <p:spPr/>
        <p:txBody>
          <a:bodyPr/>
          <a:lstStyle/>
          <a:p>
            <a:r>
              <a:rPr lang="nn-NO" smtClean="0"/>
              <a:t>18 ikek 1 intro</a:t>
            </a:r>
            <a:endParaRPr lang="en-US"/>
          </a:p>
        </p:txBody>
      </p:sp>
      <p:sp>
        <p:nvSpPr>
          <p:cNvPr id="9219" name="Rectangle 3"/>
          <p:cNvSpPr>
            <a:spLocks noGrp="1" noChangeArrowheads="1"/>
          </p:cNvSpPr>
          <p:nvPr>
            <p:ph type="body" idx="1"/>
          </p:nvPr>
        </p:nvSpPr>
        <p:spPr>
          <a:xfrm>
            <a:off x="2185392" y="548680"/>
            <a:ext cx="6779096" cy="3887788"/>
          </a:xfrm>
        </p:spPr>
        <p:txBody>
          <a:bodyPr/>
          <a:lstStyle/>
          <a:p>
            <a:pPr>
              <a:buFontTx/>
              <a:buNone/>
            </a:pPr>
            <a:r>
              <a:rPr lang="en-GB" sz="2800" dirty="0" err="1" smtClean="0"/>
              <a:t>Antropologen</a:t>
            </a:r>
            <a:r>
              <a:rPr lang="en-GB" sz="2800" dirty="0" smtClean="0"/>
              <a:t> </a:t>
            </a:r>
            <a:r>
              <a:rPr lang="en-GB" sz="2800" b="1" dirty="0" smtClean="0"/>
              <a:t>Edward </a:t>
            </a:r>
            <a:r>
              <a:rPr lang="en-GB" sz="2800" b="1" dirty="0"/>
              <a:t>T. </a:t>
            </a:r>
            <a:r>
              <a:rPr lang="en-GB" sz="2800" b="1" dirty="0" smtClean="0"/>
              <a:t>Hall </a:t>
            </a:r>
            <a:r>
              <a:rPr lang="en-GB" sz="2800" dirty="0" err="1" smtClean="0"/>
              <a:t>introducerer</a:t>
            </a:r>
            <a:r>
              <a:rPr lang="en-GB" sz="2800" dirty="0" smtClean="0"/>
              <a:t> </a:t>
            </a:r>
            <a:r>
              <a:rPr lang="en-GB" sz="2800" dirty="0" err="1" smtClean="0"/>
              <a:t>begrebet</a:t>
            </a:r>
            <a:r>
              <a:rPr lang="en-GB" sz="2800" dirty="0" smtClean="0"/>
              <a:t> </a:t>
            </a:r>
            <a:r>
              <a:rPr lang="en-GB" sz="2800" dirty="0" err="1" smtClean="0"/>
              <a:t>interkulturel</a:t>
            </a:r>
            <a:r>
              <a:rPr lang="en-GB" sz="2800" dirty="0" smtClean="0"/>
              <a:t> </a:t>
            </a:r>
            <a:r>
              <a:rPr lang="en-GB" sz="2800" dirty="0" err="1" smtClean="0"/>
              <a:t>kommunikation</a:t>
            </a:r>
            <a:r>
              <a:rPr lang="en-GB" sz="2800" dirty="0" smtClean="0"/>
              <a:t> </a:t>
            </a:r>
            <a:r>
              <a:rPr lang="en-GB" sz="2800" dirty="0" err="1" smtClean="0"/>
              <a:t>i</a:t>
            </a:r>
            <a:r>
              <a:rPr lang="en-GB" sz="2800" dirty="0" smtClean="0"/>
              <a:t> ‘The Silent Language’ </a:t>
            </a:r>
            <a:r>
              <a:rPr lang="en-GB" sz="2800" dirty="0" err="1" smtClean="0"/>
              <a:t>i</a:t>
            </a:r>
            <a:r>
              <a:rPr lang="en-GB" sz="2800" dirty="0" smtClean="0"/>
              <a:t> 1959</a:t>
            </a:r>
          </a:p>
          <a:p>
            <a:pPr>
              <a:buFontTx/>
              <a:buNone/>
            </a:pPr>
            <a:endParaRPr lang="en-GB" sz="2800" dirty="0"/>
          </a:p>
          <a:p>
            <a:pPr marL="0" indent="0">
              <a:buFontTx/>
              <a:buNone/>
            </a:pPr>
            <a:r>
              <a:rPr lang="en-GB" sz="2800" dirty="0" smtClean="0"/>
              <a:t>Halls Context Theory</a:t>
            </a:r>
          </a:p>
          <a:p>
            <a:pPr>
              <a:buFontTx/>
              <a:buNone/>
            </a:pPr>
            <a:r>
              <a:rPr lang="en-GB" sz="2800" dirty="0" smtClean="0"/>
              <a:t>Context</a:t>
            </a:r>
            <a:r>
              <a:rPr lang="en-GB" sz="2800" dirty="0"/>
              <a:t>: the information that surrounds an event.</a:t>
            </a:r>
          </a:p>
          <a:p>
            <a:r>
              <a:rPr lang="en-GB" sz="2800" dirty="0"/>
              <a:t>Low-context: explicit, words of precise and unambiguous meaning (</a:t>
            </a:r>
            <a:r>
              <a:rPr lang="en-GB" sz="2800" dirty="0">
                <a:sym typeface="Symbol" pitchFamily="18" charset="2"/>
              </a:rPr>
              <a:t></a:t>
            </a:r>
            <a:r>
              <a:rPr lang="en-GB" sz="2800" dirty="0"/>
              <a:t>technical manual)</a:t>
            </a:r>
          </a:p>
          <a:p>
            <a:r>
              <a:rPr lang="en-GB" sz="2800" dirty="0"/>
              <a:t>High-context: implicit, verbal and non-verbal codes (</a:t>
            </a:r>
            <a:r>
              <a:rPr lang="en-GB" sz="2800" dirty="0">
                <a:sym typeface="Symbol" pitchFamily="18" charset="2"/>
              </a:rPr>
              <a:t></a:t>
            </a:r>
            <a:r>
              <a:rPr lang="en-GB" sz="2800" dirty="0"/>
              <a:t>old married couple)</a:t>
            </a:r>
          </a:p>
          <a:p>
            <a:endParaRPr lang="en-GB" sz="2800" dirty="0"/>
          </a:p>
        </p:txBody>
      </p:sp>
      <p:sp>
        <p:nvSpPr>
          <p:cNvPr id="5" name="Pladsholder til dato 4"/>
          <p:cNvSpPr>
            <a:spLocks noGrp="1"/>
          </p:cNvSpPr>
          <p:nvPr>
            <p:ph type="dt" sz="half" idx="10"/>
          </p:nvPr>
        </p:nvSpPr>
        <p:spPr/>
        <p:txBody>
          <a:bodyPr/>
          <a:lstStyle/>
          <a:p>
            <a:fld id="{024FA0AC-A616-48DE-8415-40F1713BF322}" type="datetime1">
              <a:rPr lang="da-DK" smtClean="0"/>
              <a:t>06-09-2018</a:t>
            </a:fld>
            <a:endParaRPr lang="en-US"/>
          </a:p>
        </p:txBody>
      </p:sp>
      <p:sp>
        <p:nvSpPr>
          <p:cNvPr id="6" name="Pladsholder til diasnummer 5"/>
          <p:cNvSpPr>
            <a:spLocks noGrp="1"/>
          </p:cNvSpPr>
          <p:nvPr>
            <p:ph type="sldNum" sz="quarter" idx="12"/>
          </p:nvPr>
        </p:nvSpPr>
        <p:spPr/>
        <p:txBody>
          <a:bodyPr/>
          <a:lstStyle/>
          <a:p>
            <a:fld id="{C340DBA5-F823-4B9E-ACF1-522F50B5F2FA}" type="slidenum">
              <a:rPr lang="en-US" smtClean="0"/>
              <a:pPr/>
              <a:t>23</a:t>
            </a:fld>
            <a:endParaRPr lang="en-US"/>
          </a:p>
        </p:txBody>
      </p:sp>
      <p:sp>
        <p:nvSpPr>
          <p:cNvPr id="8" name="Rektangel 7"/>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solidFill>
                  <a:srgbClr val="FF0000"/>
                </a:solidFill>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34796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sidefod 2"/>
          <p:cNvSpPr>
            <a:spLocks noGrp="1"/>
          </p:cNvSpPr>
          <p:nvPr>
            <p:ph type="ftr" sz="quarter" idx="11"/>
          </p:nvPr>
        </p:nvSpPr>
        <p:spPr/>
        <p:txBody>
          <a:bodyPr/>
          <a:lstStyle/>
          <a:p>
            <a:r>
              <a:rPr lang="nn-NO" smtClean="0"/>
              <a:t>18 ikek 1 intro</a:t>
            </a:r>
            <a:endParaRPr lang="en-US"/>
          </a:p>
        </p:txBody>
      </p:sp>
      <p:sp>
        <p:nvSpPr>
          <p:cNvPr id="15365" name="Text Box 5"/>
          <p:cNvSpPr txBox="1">
            <a:spLocks noChangeArrowheads="1"/>
          </p:cNvSpPr>
          <p:nvPr/>
        </p:nvSpPr>
        <p:spPr bwMode="auto">
          <a:xfrm>
            <a:off x="468313" y="765175"/>
            <a:ext cx="3673475"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 name="Pladsholder til dato 4"/>
          <p:cNvSpPr>
            <a:spLocks noGrp="1"/>
          </p:cNvSpPr>
          <p:nvPr>
            <p:ph type="dt" sz="half" idx="10"/>
          </p:nvPr>
        </p:nvSpPr>
        <p:spPr/>
        <p:txBody>
          <a:bodyPr/>
          <a:lstStyle/>
          <a:p>
            <a:fld id="{7461431E-7EBA-45E0-9B12-826ABB39184F}" type="datetime1">
              <a:rPr lang="da-DK" smtClean="0"/>
              <a:t>06-09-2018</a:t>
            </a:fld>
            <a:endParaRPr lang="en-US"/>
          </a:p>
        </p:txBody>
      </p:sp>
      <p:sp>
        <p:nvSpPr>
          <p:cNvPr id="6" name="Pladsholder til diasnummer 5"/>
          <p:cNvSpPr>
            <a:spLocks noGrp="1"/>
          </p:cNvSpPr>
          <p:nvPr>
            <p:ph type="sldNum" sz="quarter" idx="12"/>
          </p:nvPr>
        </p:nvSpPr>
        <p:spPr/>
        <p:txBody>
          <a:bodyPr/>
          <a:lstStyle/>
          <a:p>
            <a:fld id="{C340DBA5-F823-4B9E-ACF1-522F50B5F2FA}" type="slidenum">
              <a:rPr lang="en-US" smtClean="0"/>
              <a:pPr/>
              <a:t>24</a:t>
            </a:fld>
            <a:endParaRPr lang="en-US"/>
          </a:p>
        </p:txBody>
      </p:sp>
      <p:sp>
        <p:nvSpPr>
          <p:cNvPr id="10" name="Tekstboks 9"/>
          <p:cNvSpPr txBox="1"/>
          <p:nvPr/>
        </p:nvSpPr>
        <p:spPr>
          <a:xfrm>
            <a:off x="2195736" y="476672"/>
            <a:ext cx="3384376" cy="6278642"/>
          </a:xfrm>
          <a:prstGeom prst="rect">
            <a:avLst/>
          </a:prstGeom>
          <a:noFill/>
        </p:spPr>
        <p:txBody>
          <a:bodyPr wrap="square" rtlCol="0">
            <a:spAutoFit/>
          </a:bodyPr>
          <a:lstStyle/>
          <a:p>
            <a:pPr>
              <a:spcBef>
                <a:spcPts val="0"/>
              </a:spcBef>
              <a:spcAft>
                <a:spcPts val="0"/>
              </a:spcAft>
            </a:pPr>
            <a:r>
              <a:rPr lang="en-GB" sz="2400" dirty="0" smtClean="0">
                <a:latin typeface="+mj-lt"/>
                <a:ea typeface="Times New Roman"/>
                <a:cs typeface="Arial"/>
              </a:rPr>
              <a:t>H-C: </a:t>
            </a:r>
            <a:endParaRPr lang="en-US" sz="2400" dirty="0" smtClean="0">
              <a:latin typeface="+mj-lt"/>
              <a:ea typeface="Times New Roman"/>
              <a:cs typeface="Arial"/>
            </a:endParaRPr>
          </a:p>
          <a:p>
            <a:pPr eaLnBrk="0" hangingPunct="0">
              <a:spcBef>
                <a:spcPts val="0"/>
              </a:spcBef>
              <a:spcAft>
                <a:spcPts val="0"/>
              </a:spcAft>
            </a:pPr>
            <a:r>
              <a:rPr lang="en-GB" sz="2400" dirty="0" smtClean="0">
                <a:latin typeface="+mj-lt"/>
                <a:ea typeface="Times New Roman"/>
                <a:cs typeface="Arial"/>
              </a:rPr>
              <a:t>Personal relations</a:t>
            </a:r>
            <a:endParaRPr lang="en-US" sz="2400" dirty="0" smtClean="0">
              <a:latin typeface="+mj-lt"/>
              <a:ea typeface="Times New Roman"/>
              <a:cs typeface="Arial"/>
            </a:endParaRPr>
          </a:p>
          <a:p>
            <a:pPr eaLnBrk="0" hangingPunct="0">
              <a:spcBef>
                <a:spcPts val="0"/>
              </a:spcBef>
              <a:spcAft>
                <a:spcPts val="0"/>
              </a:spcAft>
            </a:pPr>
            <a:r>
              <a:rPr lang="en-GB" sz="2400" dirty="0" smtClean="0">
                <a:latin typeface="+mj-lt"/>
                <a:ea typeface="Times New Roman"/>
                <a:cs typeface="Arial"/>
              </a:rPr>
              <a:t>Spending time with client</a:t>
            </a:r>
            <a:endParaRPr lang="en-US" sz="2400" dirty="0" smtClean="0">
              <a:latin typeface="+mj-lt"/>
              <a:ea typeface="Times New Roman"/>
              <a:cs typeface="Arial"/>
            </a:endParaRPr>
          </a:p>
          <a:p>
            <a:pPr eaLnBrk="0" hangingPunct="0">
              <a:spcBef>
                <a:spcPts val="0"/>
              </a:spcBef>
              <a:spcAft>
                <a:spcPts val="0"/>
              </a:spcAft>
            </a:pPr>
            <a:r>
              <a:rPr lang="en-GB" sz="2400" dirty="0" smtClean="0">
                <a:latin typeface="+mj-lt"/>
                <a:ea typeface="Times New Roman"/>
                <a:cs typeface="Arial"/>
              </a:rPr>
              <a:t>Talk around the point</a:t>
            </a:r>
            <a:endParaRPr lang="en-US" sz="2400" dirty="0" smtClean="0">
              <a:latin typeface="+mj-lt"/>
              <a:ea typeface="Times New Roman"/>
              <a:cs typeface="Arial"/>
            </a:endParaRPr>
          </a:p>
          <a:p>
            <a:pPr eaLnBrk="0" hangingPunct="0">
              <a:spcBef>
                <a:spcPts val="0"/>
              </a:spcBef>
              <a:spcAft>
                <a:spcPts val="0"/>
              </a:spcAft>
            </a:pPr>
            <a:r>
              <a:rPr lang="en-GB" sz="2400" dirty="0" smtClean="0">
                <a:latin typeface="+mj-lt"/>
                <a:ea typeface="Times New Roman"/>
                <a:cs typeface="Arial"/>
              </a:rPr>
              <a:t>Reciprocal feelings of obligation, friendship for life.</a:t>
            </a:r>
            <a:endParaRPr lang="en-US" sz="2400" dirty="0" smtClean="0">
              <a:latin typeface="+mj-lt"/>
              <a:ea typeface="Times New Roman"/>
              <a:cs typeface="Arial"/>
            </a:endParaRPr>
          </a:p>
          <a:p>
            <a:pPr eaLnBrk="0" hangingPunct="0">
              <a:spcBef>
                <a:spcPts val="0"/>
              </a:spcBef>
              <a:spcAft>
                <a:spcPts val="0"/>
              </a:spcAft>
            </a:pPr>
            <a:r>
              <a:rPr lang="en-GB" sz="2400" dirty="0" smtClean="0">
                <a:latin typeface="+mj-lt"/>
                <a:ea typeface="Times New Roman"/>
                <a:cs typeface="Arial"/>
              </a:rPr>
              <a:t>Distinction between insiders and outsiders </a:t>
            </a:r>
            <a:endParaRPr lang="en-US" sz="2400" dirty="0" smtClean="0">
              <a:latin typeface="+mj-lt"/>
              <a:ea typeface="Times New Roman"/>
              <a:cs typeface="Arial"/>
            </a:endParaRPr>
          </a:p>
          <a:p>
            <a:pPr eaLnBrk="0" hangingPunct="0">
              <a:spcBef>
                <a:spcPts val="0"/>
              </a:spcBef>
              <a:spcAft>
                <a:spcPts val="0"/>
              </a:spcAft>
            </a:pPr>
            <a:r>
              <a:rPr lang="en-GB" sz="2400" dirty="0" smtClean="0">
                <a:latin typeface="+mj-lt"/>
                <a:ea typeface="Times New Roman"/>
                <a:cs typeface="Arial"/>
              </a:rPr>
              <a:t>Go-betweens, face to face.</a:t>
            </a:r>
            <a:endParaRPr lang="en-US" sz="2400" dirty="0" smtClean="0">
              <a:latin typeface="+mj-lt"/>
              <a:ea typeface="Times New Roman"/>
              <a:cs typeface="Arial"/>
            </a:endParaRPr>
          </a:p>
          <a:p>
            <a:pPr eaLnBrk="0" hangingPunct="0">
              <a:spcBef>
                <a:spcPts val="0"/>
              </a:spcBef>
              <a:spcAft>
                <a:spcPts val="0"/>
              </a:spcAft>
            </a:pPr>
            <a:r>
              <a:rPr lang="en-GB" sz="2400" dirty="0" smtClean="0">
                <a:latin typeface="+mj-lt"/>
                <a:ea typeface="Times New Roman"/>
                <a:cs typeface="Arial"/>
              </a:rPr>
              <a:t>Long penetration time</a:t>
            </a:r>
            <a:endParaRPr lang="en-US" sz="2400" dirty="0" smtClean="0">
              <a:latin typeface="+mj-lt"/>
              <a:ea typeface="Times New Roman"/>
              <a:cs typeface="Arial"/>
            </a:endParaRPr>
          </a:p>
          <a:p>
            <a:pPr eaLnBrk="0" hangingPunct="0">
              <a:spcBef>
                <a:spcPts val="0"/>
              </a:spcBef>
              <a:spcAft>
                <a:spcPts val="0"/>
              </a:spcAft>
            </a:pPr>
            <a:r>
              <a:rPr lang="en-GB" sz="2400" dirty="0" smtClean="0">
                <a:latin typeface="+mj-lt"/>
                <a:ea typeface="Times New Roman"/>
                <a:cs typeface="Arial"/>
              </a:rPr>
              <a:t>Faithful	</a:t>
            </a:r>
            <a:endParaRPr lang="en-US" sz="2400" dirty="0" smtClean="0">
              <a:latin typeface="+mj-lt"/>
              <a:ea typeface="Times New Roman"/>
              <a:cs typeface="Arial"/>
            </a:endParaRPr>
          </a:p>
          <a:p>
            <a:pPr eaLnBrk="0" hangingPunct="0">
              <a:spcBef>
                <a:spcPts val="0"/>
              </a:spcBef>
              <a:spcAft>
                <a:spcPts val="0"/>
              </a:spcAft>
            </a:pPr>
            <a:r>
              <a:rPr lang="en-GB" sz="2400" dirty="0" smtClean="0">
                <a:latin typeface="+mj-lt"/>
                <a:ea typeface="Times New Roman"/>
                <a:cs typeface="Arial"/>
              </a:rPr>
              <a:t>People are problem-solvers</a:t>
            </a:r>
            <a:endParaRPr lang="en-US" sz="2400" dirty="0" smtClean="0">
              <a:latin typeface="+mj-lt"/>
              <a:ea typeface="Times New Roman"/>
              <a:cs typeface="Arial"/>
            </a:endParaRPr>
          </a:p>
          <a:p>
            <a:pPr eaLnBrk="0" hangingPunct="0">
              <a:spcBef>
                <a:spcPts val="0"/>
              </a:spcBef>
              <a:spcAft>
                <a:spcPts val="0"/>
              </a:spcAft>
            </a:pPr>
            <a:r>
              <a:rPr lang="en-GB" sz="2400" dirty="0" smtClean="0">
                <a:latin typeface="+mj-lt"/>
                <a:ea typeface="Times New Roman"/>
                <a:cs typeface="Arial"/>
              </a:rPr>
              <a:t>Indirect and contextual</a:t>
            </a:r>
            <a:endParaRPr lang="en-US" sz="2400" dirty="0" smtClean="0">
              <a:latin typeface="+mj-lt"/>
            </a:endParaRPr>
          </a:p>
          <a:p>
            <a:endParaRPr lang="en-US" dirty="0"/>
          </a:p>
        </p:txBody>
      </p:sp>
      <p:sp>
        <p:nvSpPr>
          <p:cNvPr id="13" name="Rektangel 12"/>
          <p:cNvSpPr/>
          <p:nvPr/>
        </p:nvSpPr>
        <p:spPr>
          <a:xfrm>
            <a:off x="5724128" y="476672"/>
            <a:ext cx="3312368" cy="6001643"/>
          </a:xfrm>
          <a:prstGeom prst="rect">
            <a:avLst/>
          </a:prstGeom>
        </p:spPr>
        <p:txBody>
          <a:bodyPr wrap="square">
            <a:spAutoFit/>
          </a:bodyPr>
          <a:lstStyle/>
          <a:p>
            <a:pPr lvl="0"/>
            <a:r>
              <a:rPr lang="en-GB" sz="2400" dirty="0" smtClean="0">
                <a:latin typeface="+mn-lt"/>
                <a:ea typeface="Times New Roman" pitchFamily="18" charset="0"/>
                <a:cs typeface="Arial" pitchFamily="34" charset="0"/>
              </a:rPr>
              <a:t>L-C: </a:t>
            </a:r>
            <a:endParaRPr lang="en-US" sz="2400" dirty="0" smtClean="0">
              <a:latin typeface="+mn-lt"/>
              <a:ea typeface="Times New Roman" pitchFamily="18" charset="0"/>
              <a:cs typeface="Arial" pitchFamily="34" charset="0"/>
            </a:endParaRPr>
          </a:p>
          <a:p>
            <a:pPr lvl="0" eaLnBrk="0" hangingPunct="0"/>
            <a:r>
              <a:rPr lang="en-GB" sz="2400" dirty="0" smtClean="0">
                <a:latin typeface="+mn-lt"/>
                <a:ea typeface="Times New Roman" pitchFamily="18" charset="0"/>
                <a:cs typeface="Arial" pitchFamily="34" charset="0"/>
              </a:rPr>
              <a:t>Contracts and small print</a:t>
            </a:r>
            <a:endParaRPr lang="en-US" sz="2400" dirty="0" smtClean="0">
              <a:latin typeface="+mn-lt"/>
              <a:ea typeface="Times New Roman" pitchFamily="18" charset="0"/>
              <a:cs typeface="Arial" pitchFamily="34" charset="0"/>
            </a:endParaRPr>
          </a:p>
          <a:p>
            <a:pPr lvl="0" eaLnBrk="0" hangingPunct="0"/>
            <a:r>
              <a:rPr lang="en-GB" sz="2400" dirty="0" smtClean="0">
                <a:latin typeface="+mn-lt"/>
                <a:ea typeface="Times New Roman" pitchFamily="18" charset="0"/>
                <a:cs typeface="Arial" pitchFamily="34" charset="0"/>
              </a:rPr>
              <a:t>Lack of sociability</a:t>
            </a:r>
            <a:endParaRPr lang="en-US" sz="2400" dirty="0" smtClean="0">
              <a:latin typeface="+mn-lt"/>
              <a:ea typeface="Times New Roman" pitchFamily="18" charset="0"/>
              <a:cs typeface="Arial" pitchFamily="34" charset="0"/>
            </a:endParaRPr>
          </a:p>
          <a:p>
            <a:pPr lvl="0" eaLnBrk="0" hangingPunct="0"/>
            <a:r>
              <a:rPr lang="en-GB" sz="2400" dirty="0" smtClean="0">
                <a:latin typeface="+mn-lt"/>
                <a:ea typeface="Times New Roman" pitchFamily="18" charset="0"/>
                <a:cs typeface="Arial" pitchFamily="34" charset="0"/>
              </a:rPr>
              <a:t>Straight to the point</a:t>
            </a:r>
            <a:endParaRPr lang="en-US" sz="2400" dirty="0" smtClean="0">
              <a:latin typeface="+mn-lt"/>
              <a:ea typeface="Times New Roman" pitchFamily="18" charset="0"/>
              <a:cs typeface="Arial" pitchFamily="34" charset="0"/>
            </a:endParaRPr>
          </a:p>
          <a:p>
            <a:pPr lvl="0" eaLnBrk="0" hangingPunct="0"/>
            <a:r>
              <a:rPr lang="en-GB" sz="2400" dirty="0" smtClean="0">
                <a:latin typeface="+mn-lt"/>
                <a:ea typeface="Times New Roman" pitchFamily="18" charset="0"/>
                <a:cs typeface="Arial" pitchFamily="34" charset="0"/>
              </a:rPr>
              <a:t>Short-term, fast and superficial relationship.</a:t>
            </a:r>
            <a:endParaRPr lang="en-US" sz="2400" dirty="0" smtClean="0">
              <a:latin typeface="+mn-lt"/>
              <a:ea typeface="Times New Roman" pitchFamily="18" charset="0"/>
              <a:cs typeface="Arial" pitchFamily="34" charset="0"/>
            </a:endParaRPr>
          </a:p>
          <a:p>
            <a:pPr lvl="0" eaLnBrk="0" hangingPunct="0"/>
            <a:endParaRPr lang="en-GB" sz="2400" dirty="0" smtClean="0">
              <a:latin typeface="+mn-lt"/>
              <a:ea typeface="Times New Roman" pitchFamily="18" charset="0"/>
              <a:cs typeface="Arial" pitchFamily="34" charset="0"/>
            </a:endParaRPr>
          </a:p>
          <a:p>
            <a:pPr lvl="0" eaLnBrk="0" hangingPunct="0"/>
            <a:r>
              <a:rPr lang="en-GB" sz="2400" dirty="0" smtClean="0">
                <a:latin typeface="+mn-lt"/>
                <a:ea typeface="Times New Roman" pitchFamily="18" charset="0"/>
                <a:cs typeface="Arial" pitchFamily="34" charset="0"/>
              </a:rPr>
              <a:t>Practical, business first, matter of facts.</a:t>
            </a:r>
            <a:endParaRPr lang="en-US" sz="2400" dirty="0" smtClean="0">
              <a:latin typeface="+mn-lt"/>
              <a:ea typeface="Times New Roman" pitchFamily="18" charset="0"/>
              <a:cs typeface="Arial" pitchFamily="34" charset="0"/>
            </a:endParaRPr>
          </a:p>
          <a:p>
            <a:pPr lvl="0" eaLnBrk="0" hangingPunct="0"/>
            <a:r>
              <a:rPr lang="en-GB" sz="2400" dirty="0" smtClean="0">
                <a:latin typeface="+mn-lt"/>
                <a:ea typeface="Times New Roman" pitchFamily="18" charset="0"/>
                <a:cs typeface="Arial" pitchFamily="34" charset="0"/>
              </a:rPr>
              <a:t>Direct, pushy, hard-selling</a:t>
            </a:r>
            <a:endParaRPr lang="en-US" sz="2400" dirty="0" smtClean="0">
              <a:latin typeface="+mn-lt"/>
              <a:ea typeface="Times New Roman" pitchFamily="18" charset="0"/>
              <a:cs typeface="Arial" pitchFamily="34" charset="0"/>
            </a:endParaRPr>
          </a:p>
          <a:p>
            <a:pPr lvl="0" eaLnBrk="0" hangingPunct="0"/>
            <a:r>
              <a:rPr lang="en-GB" sz="2400" dirty="0" smtClean="0">
                <a:latin typeface="+mn-lt"/>
                <a:ea typeface="Times New Roman" pitchFamily="18" charset="0"/>
                <a:cs typeface="Arial" pitchFamily="34" charset="0"/>
              </a:rPr>
              <a:t>Short penetration time</a:t>
            </a:r>
            <a:endParaRPr lang="en-US" sz="2400" dirty="0" smtClean="0">
              <a:latin typeface="+mn-lt"/>
              <a:ea typeface="Times New Roman" pitchFamily="18" charset="0"/>
              <a:cs typeface="Arial" pitchFamily="34" charset="0"/>
            </a:endParaRPr>
          </a:p>
          <a:p>
            <a:pPr lvl="0" eaLnBrk="0" hangingPunct="0"/>
            <a:r>
              <a:rPr lang="en-GB" sz="2400" dirty="0" smtClean="0">
                <a:latin typeface="+mn-lt"/>
                <a:ea typeface="Times New Roman" pitchFamily="18" charset="0"/>
                <a:cs typeface="Arial" pitchFamily="34" charset="0"/>
              </a:rPr>
              <a:t>Shop around </a:t>
            </a:r>
            <a:endParaRPr lang="en-US" sz="2400" dirty="0" smtClean="0">
              <a:latin typeface="+mn-lt"/>
              <a:ea typeface="Times New Roman" pitchFamily="18" charset="0"/>
              <a:cs typeface="Arial" pitchFamily="34" charset="0"/>
            </a:endParaRPr>
          </a:p>
          <a:p>
            <a:pPr lvl="0" eaLnBrk="0" hangingPunct="0"/>
            <a:r>
              <a:rPr lang="en-GB" sz="2400" dirty="0" smtClean="0">
                <a:latin typeface="+mn-lt"/>
                <a:ea typeface="Times New Roman" pitchFamily="18" charset="0"/>
                <a:cs typeface="Arial" pitchFamily="34" charset="0"/>
              </a:rPr>
              <a:t>Procedures and rules</a:t>
            </a:r>
            <a:endParaRPr lang="en-US" sz="2400" dirty="0" smtClean="0">
              <a:latin typeface="+mn-lt"/>
              <a:ea typeface="Times New Roman" pitchFamily="18" charset="0"/>
              <a:cs typeface="Arial" pitchFamily="34" charset="0"/>
            </a:endParaRPr>
          </a:p>
          <a:p>
            <a:pPr lvl="0" eaLnBrk="0" hangingPunct="0"/>
            <a:endParaRPr lang="en-GB" sz="2400" dirty="0" smtClean="0">
              <a:latin typeface="+mn-lt"/>
              <a:ea typeface="Times New Roman" pitchFamily="18" charset="0"/>
              <a:cs typeface="Arial" pitchFamily="34" charset="0"/>
            </a:endParaRPr>
          </a:p>
          <a:p>
            <a:pPr lvl="0" eaLnBrk="0" hangingPunct="0"/>
            <a:r>
              <a:rPr lang="en-GB" sz="2400" dirty="0" smtClean="0">
                <a:latin typeface="+mn-lt"/>
                <a:ea typeface="Times New Roman" pitchFamily="18" charset="0"/>
                <a:cs typeface="Arial" pitchFamily="34" charset="0"/>
              </a:rPr>
              <a:t>Direct and literal</a:t>
            </a:r>
          </a:p>
        </p:txBody>
      </p:sp>
      <p:sp>
        <p:nvSpPr>
          <p:cNvPr id="9" name="Rektangel 8"/>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solidFill>
                  <a:srgbClr val="FF0000"/>
                </a:solidFill>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160479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0">
                                            <p:txEl>
                                              <p:pRg st="8" end="8"/>
                                            </p:txEl>
                                          </p:spTgt>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xEl>
                                              <p:pRg st="9" end="9"/>
                                            </p:txEl>
                                          </p:spTgt>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0">
                                            <p:txEl>
                                              <p:pRg st="10" end="10"/>
                                            </p:txEl>
                                          </p:spTgt>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nodeType="afterEffect">
                                  <p:stCondLst>
                                    <p:cond delay="0"/>
                                  </p:stCondLst>
                                  <p:childTnLst>
                                    <p:set>
                                      <p:cBhvr>
                                        <p:cTn id="72"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4"/>
          <p:cNvSpPr>
            <a:spLocks noGrp="1"/>
          </p:cNvSpPr>
          <p:nvPr>
            <p:ph type="ftr" sz="quarter" idx="11"/>
          </p:nvPr>
        </p:nvSpPr>
        <p:spPr/>
        <p:txBody>
          <a:bodyPr/>
          <a:lstStyle/>
          <a:p>
            <a:r>
              <a:rPr lang="nn-NO" smtClean="0"/>
              <a:t>18 ikek 1 intro</a:t>
            </a:r>
            <a:endParaRPr lang="en-US" dirty="0"/>
          </a:p>
        </p:txBody>
      </p:sp>
      <p:sp>
        <p:nvSpPr>
          <p:cNvPr id="14339" name="Rectangle 3"/>
          <p:cNvSpPr>
            <a:spLocks noGrp="1" noChangeArrowheads="1"/>
          </p:cNvSpPr>
          <p:nvPr>
            <p:ph type="body" idx="1"/>
          </p:nvPr>
        </p:nvSpPr>
        <p:spPr>
          <a:xfrm>
            <a:off x="2123728" y="1142984"/>
            <a:ext cx="6077271" cy="4643470"/>
          </a:xfrm>
        </p:spPr>
        <p:txBody>
          <a:bodyPr/>
          <a:lstStyle/>
          <a:p>
            <a:pPr>
              <a:lnSpc>
                <a:spcPct val="90000"/>
              </a:lnSpc>
            </a:pPr>
            <a:r>
              <a:rPr lang="en-GB" sz="2800" dirty="0"/>
              <a:t>L-C countries: Americans, Germans, </a:t>
            </a:r>
            <a:r>
              <a:rPr lang="en-GB" sz="2800" dirty="0" smtClean="0"/>
              <a:t>Scandinavians</a:t>
            </a:r>
            <a:endParaRPr lang="en-GB" sz="2800" dirty="0"/>
          </a:p>
          <a:p>
            <a:pPr>
              <a:lnSpc>
                <a:spcPct val="90000"/>
              </a:lnSpc>
            </a:pPr>
            <a:endParaRPr lang="en-GB" sz="2800" dirty="0"/>
          </a:p>
          <a:p>
            <a:pPr>
              <a:lnSpc>
                <a:spcPct val="90000"/>
              </a:lnSpc>
            </a:pPr>
            <a:r>
              <a:rPr lang="en-GB" sz="2800" dirty="0"/>
              <a:t>H-C countries: </a:t>
            </a:r>
            <a:r>
              <a:rPr lang="en-GB" sz="2800" dirty="0" smtClean="0"/>
              <a:t>Asians, Arabs, South Americans and </a:t>
            </a:r>
            <a:r>
              <a:rPr lang="en-GB" sz="2800" dirty="0"/>
              <a:t>Mediterranean </a:t>
            </a:r>
            <a:r>
              <a:rPr lang="en-GB" sz="2800" dirty="0" smtClean="0"/>
              <a:t>peoples</a:t>
            </a:r>
            <a:endParaRPr lang="en-GB" sz="2800" dirty="0"/>
          </a:p>
          <a:p>
            <a:pPr>
              <a:lnSpc>
                <a:spcPct val="90000"/>
              </a:lnSpc>
            </a:pPr>
            <a:endParaRPr lang="en-GB" sz="2800" dirty="0"/>
          </a:p>
          <a:p>
            <a:pPr>
              <a:lnSpc>
                <a:spcPct val="90000"/>
              </a:lnSpc>
            </a:pPr>
            <a:endParaRPr lang="en-GB" sz="2800" dirty="0"/>
          </a:p>
        </p:txBody>
      </p:sp>
      <p:sp>
        <p:nvSpPr>
          <p:cNvPr id="4" name="Pladsholder til dato 3"/>
          <p:cNvSpPr>
            <a:spLocks noGrp="1"/>
          </p:cNvSpPr>
          <p:nvPr>
            <p:ph type="dt" sz="half" idx="10"/>
          </p:nvPr>
        </p:nvSpPr>
        <p:spPr/>
        <p:txBody>
          <a:bodyPr/>
          <a:lstStyle/>
          <a:p>
            <a:fld id="{9323E283-45EF-4839-A25F-F6E8A5B86090}" type="datetime1">
              <a:rPr lang="da-DK" smtClean="0"/>
              <a:t>06-09-2018</a:t>
            </a:fld>
            <a:endParaRPr lang="en-US"/>
          </a:p>
        </p:txBody>
      </p:sp>
      <p:sp>
        <p:nvSpPr>
          <p:cNvPr id="5" name="Pladsholder til diasnummer 4"/>
          <p:cNvSpPr>
            <a:spLocks noGrp="1"/>
          </p:cNvSpPr>
          <p:nvPr>
            <p:ph type="sldNum" sz="quarter" idx="12"/>
          </p:nvPr>
        </p:nvSpPr>
        <p:spPr/>
        <p:txBody>
          <a:bodyPr/>
          <a:lstStyle/>
          <a:p>
            <a:fld id="{C340DBA5-F823-4B9E-ACF1-522F50B5F2FA}" type="slidenum">
              <a:rPr lang="en-US" smtClean="0"/>
              <a:pPr/>
              <a:t>25</a:t>
            </a:fld>
            <a:endParaRPr lang="en-US"/>
          </a:p>
        </p:txBody>
      </p:sp>
      <p:cxnSp>
        <p:nvCxnSpPr>
          <p:cNvPr id="7" name="Lige forbindelse 6"/>
          <p:cNvCxnSpPr>
            <a:endCxn id="40" idx="2"/>
          </p:cNvCxnSpPr>
          <p:nvPr/>
        </p:nvCxnSpPr>
        <p:spPr>
          <a:xfrm>
            <a:off x="3068060" y="5961609"/>
            <a:ext cx="4950839" cy="12142"/>
          </a:xfrm>
          <a:prstGeom prst="line">
            <a:avLst/>
          </a:prstGeom>
        </p:spPr>
        <p:style>
          <a:lnRef idx="1">
            <a:schemeClr val="accent1"/>
          </a:lnRef>
          <a:fillRef idx="0">
            <a:schemeClr val="accent1"/>
          </a:fillRef>
          <a:effectRef idx="0">
            <a:schemeClr val="accent1"/>
          </a:effectRef>
          <a:fontRef idx="minor">
            <a:schemeClr val="tx1"/>
          </a:fontRef>
        </p:style>
      </p:cxnSp>
      <p:sp>
        <p:nvSpPr>
          <p:cNvPr id="8" name="5-takket stjerne 7"/>
          <p:cNvSpPr/>
          <p:nvPr/>
        </p:nvSpPr>
        <p:spPr>
          <a:xfrm>
            <a:off x="5428603" y="5808684"/>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takket stjerne 8"/>
          <p:cNvSpPr/>
          <p:nvPr/>
        </p:nvSpPr>
        <p:spPr>
          <a:xfrm>
            <a:off x="4421221" y="5789085"/>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Kombinationstegning 32"/>
          <p:cNvSpPr/>
          <p:nvPr/>
        </p:nvSpPr>
        <p:spPr>
          <a:xfrm>
            <a:off x="3301877" y="5113472"/>
            <a:ext cx="3341503" cy="853321"/>
          </a:xfrm>
          <a:custGeom>
            <a:avLst/>
            <a:gdLst>
              <a:gd name="connsiteX0" fmla="*/ 0 w 2701637"/>
              <a:gd name="connsiteY0" fmla="*/ 928254 h 928254"/>
              <a:gd name="connsiteX1" fmla="*/ 1052946 w 2701637"/>
              <a:gd name="connsiteY1" fmla="*/ 0 h 928254"/>
              <a:gd name="connsiteX2" fmla="*/ 2701637 w 2701637"/>
              <a:gd name="connsiteY2" fmla="*/ 928254 h 928254"/>
            </a:gdLst>
            <a:ahLst/>
            <a:cxnLst>
              <a:cxn ang="0">
                <a:pos x="connsiteX0" y="connsiteY0"/>
              </a:cxn>
              <a:cxn ang="0">
                <a:pos x="connsiteX1" y="connsiteY1"/>
              </a:cxn>
              <a:cxn ang="0">
                <a:pos x="connsiteX2" y="connsiteY2"/>
              </a:cxn>
            </a:cxnLst>
            <a:rect l="l" t="t" r="r" b="b"/>
            <a:pathLst>
              <a:path w="2701637" h="928254">
                <a:moveTo>
                  <a:pt x="0" y="928254"/>
                </a:moveTo>
                <a:cubicBezTo>
                  <a:pt x="301336" y="464127"/>
                  <a:pt x="602673" y="0"/>
                  <a:pt x="1052946" y="0"/>
                </a:cubicBezTo>
                <a:cubicBezTo>
                  <a:pt x="1503219" y="0"/>
                  <a:pt x="2102428" y="464127"/>
                  <a:pt x="2701637" y="92825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Kombinationstegning 36"/>
          <p:cNvSpPr/>
          <p:nvPr/>
        </p:nvSpPr>
        <p:spPr>
          <a:xfrm>
            <a:off x="4782572" y="4571940"/>
            <a:ext cx="2292856" cy="1383152"/>
          </a:xfrm>
          <a:custGeom>
            <a:avLst/>
            <a:gdLst>
              <a:gd name="connsiteX0" fmla="*/ 0 w 2798618"/>
              <a:gd name="connsiteY0" fmla="*/ 935182 h 976746"/>
              <a:gd name="connsiteX1" fmla="*/ 942109 w 2798618"/>
              <a:gd name="connsiteY1" fmla="*/ 6927 h 976746"/>
              <a:gd name="connsiteX2" fmla="*/ 2798618 w 2798618"/>
              <a:gd name="connsiteY2" fmla="*/ 976746 h 976746"/>
              <a:gd name="connsiteX3" fmla="*/ 2798618 w 2798618"/>
              <a:gd name="connsiteY3" fmla="*/ 976746 h 976746"/>
              <a:gd name="connsiteX4" fmla="*/ 2798618 w 2798618"/>
              <a:gd name="connsiteY4" fmla="*/ 976746 h 976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618" h="976746">
                <a:moveTo>
                  <a:pt x="0" y="935182"/>
                </a:moveTo>
                <a:cubicBezTo>
                  <a:pt x="237836" y="467591"/>
                  <a:pt x="475673" y="0"/>
                  <a:pt x="942109" y="6927"/>
                </a:cubicBezTo>
                <a:cubicBezTo>
                  <a:pt x="1408545" y="13854"/>
                  <a:pt x="2798618" y="976746"/>
                  <a:pt x="2798618" y="976746"/>
                </a:cubicBezTo>
                <a:lnTo>
                  <a:pt x="2798618" y="976746"/>
                </a:lnTo>
                <a:lnTo>
                  <a:pt x="2798618" y="976746"/>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ktangel 37"/>
          <p:cNvSpPr/>
          <p:nvPr/>
        </p:nvSpPr>
        <p:spPr>
          <a:xfrm>
            <a:off x="4085826" y="3870340"/>
            <a:ext cx="2531462" cy="369332"/>
          </a:xfrm>
          <a:prstGeom prst="rect">
            <a:avLst/>
          </a:prstGeom>
        </p:spPr>
        <p:txBody>
          <a:bodyPr wrap="none">
            <a:spAutoFit/>
          </a:bodyPr>
          <a:lstStyle/>
          <a:p>
            <a:r>
              <a:rPr lang="en-US" dirty="0" err="1" smtClean="0"/>
              <a:t>normalfordelingskurver</a:t>
            </a:r>
            <a:endParaRPr lang="en-US" dirty="0"/>
          </a:p>
        </p:txBody>
      </p:sp>
      <p:sp>
        <p:nvSpPr>
          <p:cNvPr id="39" name="Tekstboks 38"/>
          <p:cNvSpPr txBox="1"/>
          <p:nvPr/>
        </p:nvSpPr>
        <p:spPr>
          <a:xfrm>
            <a:off x="2797249" y="5604419"/>
            <a:ext cx="556563" cy="369332"/>
          </a:xfrm>
          <a:prstGeom prst="rect">
            <a:avLst/>
          </a:prstGeom>
          <a:noFill/>
        </p:spPr>
        <p:txBody>
          <a:bodyPr wrap="none" rtlCol="0">
            <a:spAutoFit/>
          </a:bodyPr>
          <a:lstStyle/>
          <a:p>
            <a:r>
              <a:rPr lang="da-DK" dirty="0" smtClean="0"/>
              <a:t>L-C</a:t>
            </a:r>
            <a:endParaRPr lang="en-US" dirty="0"/>
          </a:p>
        </p:txBody>
      </p:sp>
      <p:sp>
        <p:nvSpPr>
          <p:cNvPr id="40" name="Tekstboks 39"/>
          <p:cNvSpPr txBox="1"/>
          <p:nvPr/>
        </p:nvSpPr>
        <p:spPr>
          <a:xfrm>
            <a:off x="7721381" y="5604419"/>
            <a:ext cx="595035" cy="369332"/>
          </a:xfrm>
          <a:prstGeom prst="rect">
            <a:avLst/>
          </a:prstGeom>
          <a:noFill/>
        </p:spPr>
        <p:txBody>
          <a:bodyPr wrap="none" rtlCol="0">
            <a:spAutoFit/>
          </a:bodyPr>
          <a:lstStyle/>
          <a:p>
            <a:r>
              <a:rPr lang="da-DK" dirty="0" smtClean="0"/>
              <a:t>H-C</a:t>
            </a:r>
            <a:endParaRPr lang="en-US" dirty="0"/>
          </a:p>
        </p:txBody>
      </p:sp>
      <p:sp>
        <p:nvSpPr>
          <p:cNvPr id="15" name="Rektangel 14"/>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solidFill>
                  <a:srgbClr val="FF0000"/>
                </a:solidFill>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57465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3" grpId="0" animBg="1"/>
      <p:bldP spid="37" grpId="0" animBg="1"/>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4"/>
          <p:cNvSpPr>
            <a:spLocks noGrp="1"/>
          </p:cNvSpPr>
          <p:nvPr>
            <p:ph type="ftr" sz="quarter" idx="11"/>
          </p:nvPr>
        </p:nvSpPr>
        <p:spPr/>
        <p:txBody>
          <a:bodyPr/>
          <a:lstStyle/>
          <a:p>
            <a:r>
              <a:rPr lang="nn-NO" smtClean="0"/>
              <a:t>18 ikek 1 intro</a:t>
            </a:r>
            <a:endParaRPr lang="en-US" dirty="0"/>
          </a:p>
        </p:txBody>
      </p:sp>
      <p:sp>
        <p:nvSpPr>
          <p:cNvPr id="4" name="Pladsholder til dato 3"/>
          <p:cNvSpPr>
            <a:spLocks noGrp="1"/>
          </p:cNvSpPr>
          <p:nvPr>
            <p:ph type="dt" sz="half" idx="10"/>
          </p:nvPr>
        </p:nvSpPr>
        <p:spPr/>
        <p:txBody>
          <a:bodyPr/>
          <a:lstStyle/>
          <a:p>
            <a:fld id="{9323E283-45EF-4839-A25F-F6E8A5B86090}" type="datetime1">
              <a:rPr lang="da-DK" smtClean="0"/>
              <a:t>06-09-2018</a:t>
            </a:fld>
            <a:endParaRPr lang="en-US"/>
          </a:p>
        </p:txBody>
      </p:sp>
      <p:sp>
        <p:nvSpPr>
          <p:cNvPr id="5" name="Pladsholder til diasnummer 4"/>
          <p:cNvSpPr>
            <a:spLocks noGrp="1"/>
          </p:cNvSpPr>
          <p:nvPr>
            <p:ph type="sldNum" sz="quarter" idx="12"/>
          </p:nvPr>
        </p:nvSpPr>
        <p:spPr/>
        <p:txBody>
          <a:bodyPr/>
          <a:lstStyle/>
          <a:p>
            <a:fld id="{C340DBA5-F823-4B9E-ACF1-522F50B5F2FA}" type="slidenum">
              <a:rPr lang="en-US" smtClean="0"/>
              <a:pPr/>
              <a:t>26</a:t>
            </a:fld>
            <a:endParaRPr lang="en-US"/>
          </a:p>
        </p:txBody>
      </p:sp>
      <p:sp>
        <p:nvSpPr>
          <p:cNvPr id="15" name="Rektangel 14"/>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solidFill>
                  <a:srgbClr val="FF0000"/>
                </a:solidFill>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
        <p:nvSpPr>
          <p:cNvPr id="6" name="Rektangel 5"/>
          <p:cNvSpPr/>
          <p:nvPr/>
        </p:nvSpPr>
        <p:spPr>
          <a:xfrm>
            <a:off x="2286000" y="2132856"/>
            <a:ext cx="6606480" cy="2677656"/>
          </a:xfrm>
          <a:prstGeom prst="rect">
            <a:avLst/>
          </a:prstGeom>
        </p:spPr>
        <p:txBody>
          <a:bodyPr wrap="square">
            <a:spAutoFit/>
          </a:bodyPr>
          <a:lstStyle/>
          <a:p>
            <a:r>
              <a:rPr lang="da-DK" sz="2800" dirty="0" smtClean="0">
                <a:latin typeface="+mn-lt"/>
              </a:rPr>
              <a:t>Uden </a:t>
            </a:r>
            <a:r>
              <a:rPr lang="da-DK" sz="2800" dirty="0">
                <a:latin typeface="+mn-lt"/>
              </a:rPr>
              <a:t>brug af </a:t>
            </a:r>
            <a:r>
              <a:rPr lang="da-DK" sz="2800" dirty="0" smtClean="0">
                <a:latin typeface="+mn-lt"/>
              </a:rPr>
              <a:t>internet/søgemaskiner:</a:t>
            </a:r>
            <a:endParaRPr lang="da-DK" sz="2800" dirty="0">
              <a:latin typeface="+mn-lt"/>
            </a:endParaRPr>
          </a:p>
          <a:p>
            <a:endParaRPr lang="da-DK" sz="2800" dirty="0">
              <a:latin typeface="+mn-lt"/>
            </a:endParaRPr>
          </a:p>
          <a:p>
            <a:r>
              <a:rPr lang="da-DK" sz="2800" dirty="0" smtClean="0">
                <a:latin typeface="+mn-lt"/>
              </a:rPr>
              <a:t>Hvad associerer I med forretningsforståelse?</a:t>
            </a:r>
          </a:p>
          <a:p>
            <a:endParaRPr lang="da-DK" sz="2800" dirty="0">
              <a:latin typeface="+mn-lt"/>
            </a:endParaRPr>
          </a:p>
          <a:p>
            <a:r>
              <a:rPr lang="da-DK" sz="2800" dirty="0" smtClean="0">
                <a:latin typeface="+mn-lt"/>
              </a:rPr>
              <a:t>Hvilke </a:t>
            </a:r>
            <a:r>
              <a:rPr lang="da-DK" sz="2800" dirty="0">
                <a:latin typeface="+mn-lt"/>
              </a:rPr>
              <a:t>begreber/funktioner/byggeklodser er essentielle for en virksomhed?</a:t>
            </a:r>
          </a:p>
        </p:txBody>
      </p:sp>
    </p:spTree>
    <p:extLst>
      <p:ext uri="{BB962C8B-B14F-4D97-AF65-F5344CB8AC3E}">
        <p14:creationId xmlns:p14="http://schemas.microsoft.com/office/powerpoint/2010/main" val="806694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4"/>
          <p:cNvSpPr>
            <a:spLocks noGrp="1"/>
          </p:cNvSpPr>
          <p:nvPr>
            <p:ph type="ftr" sz="quarter" idx="11"/>
          </p:nvPr>
        </p:nvSpPr>
        <p:spPr/>
        <p:txBody>
          <a:bodyPr/>
          <a:lstStyle/>
          <a:p>
            <a:r>
              <a:rPr lang="nn-NO" smtClean="0"/>
              <a:t>18 ikek 1 intro</a:t>
            </a:r>
            <a:endParaRPr lang="en-US" dirty="0"/>
          </a:p>
        </p:txBody>
      </p:sp>
      <p:sp>
        <p:nvSpPr>
          <p:cNvPr id="14339" name="Rectangle 3"/>
          <p:cNvSpPr>
            <a:spLocks noGrp="1" noChangeArrowheads="1"/>
          </p:cNvSpPr>
          <p:nvPr>
            <p:ph type="body" idx="1"/>
          </p:nvPr>
        </p:nvSpPr>
        <p:spPr>
          <a:xfrm>
            <a:off x="2483768" y="1868493"/>
            <a:ext cx="6077271" cy="2352595"/>
          </a:xfrm>
        </p:spPr>
        <p:txBody>
          <a:bodyPr/>
          <a:lstStyle/>
          <a:p>
            <a:pPr marL="0" indent="0">
              <a:lnSpc>
                <a:spcPct val="90000"/>
              </a:lnSpc>
              <a:buNone/>
            </a:pPr>
            <a:r>
              <a:rPr lang="en-GB" sz="2400" dirty="0" smtClean="0"/>
              <a:t>Dan </a:t>
            </a:r>
            <a:r>
              <a:rPr lang="en-GB" sz="2400" dirty="0" err="1" smtClean="0"/>
              <a:t>midlertidige</a:t>
            </a:r>
            <a:r>
              <a:rPr lang="en-GB" sz="2400" dirty="0" smtClean="0"/>
              <a:t> </a:t>
            </a:r>
            <a:r>
              <a:rPr lang="en-GB" sz="2400" dirty="0" err="1" smtClean="0"/>
              <a:t>grupper</a:t>
            </a:r>
            <a:r>
              <a:rPr lang="en-GB" sz="2400" dirty="0" smtClean="0"/>
              <a:t> </a:t>
            </a:r>
            <a:r>
              <a:rPr lang="en-GB" sz="2400" dirty="0" err="1" smtClean="0"/>
              <a:t>og</a:t>
            </a:r>
            <a:r>
              <a:rPr lang="en-GB" sz="2400" dirty="0" smtClean="0"/>
              <a:t> </a:t>
            </a:r>
          </a:p>
          <a:p>
            <a:pPr marL="0" indent="0">
              <a:lnSpc>
                <a:spcPct val="90000"/>
              </a:lnSpc>
              <a:buNone/>
            </a:pPr>
            <a:endParaRPr lang="en-GB" sz="2400" dirty="0"/>
          </a:p>
          <a:p>
            <a:pPr>
              <a:lnSpc>
                <a:spcPct val="90000"/>
              </a:lnSpc>
            </a:pPr>
            <a:r>
              <a:rPr lang="en-GB" sz="2400" dirty="0" err="1" smtClean="0"/>
              <a:t>diskutér</a:t>
            </a:r>
            <a:r>
              <a:rPr lang="en-GB" sz="2400" dirty="0" smtClean="0"/>
              <a:t> den </a:t>
            </a:r>
            <a:r>
              <a:rPr lang="en-GB" sz="2400" dirty="0" err="1" smtClean="0"/>
              <a:t>danske</a:t>
            </a:r>
            <a:r>
              <a:rPr lang="en-GB" sz="2400" dirty="0" smtClean="0"/>
              <a:t> </a:t>
            </a:r>
            <a:r>
              <a:rPr lang="en-GB" sz="2400" dirty="0" err="1" smtClean="0"/>
              <a:t>og</a:t>
            </a:r>
            <a:r>
              <a:rPr lang="en-GB" sz="2400" dirty="0" smtClean="0"/>
              <a:t> </a:t>
            </a:r>
            <a:r>
              <a:rPr lang="en-GB" sz="2400" dirty="0" err="1" smtClean="0"/>
              <a:t>en</a:t>
            </a:r>
            <a:r>
              <a:rPr lang="en-GB" sz="2400" dirty="0" smtClean="0"/>
              <a:t> </a:t>
            </a:r>
            <a:r>
              <a:rPr lang="en-GB" sz="2400" dirty="0" err="1" smtClean="0"/>
              <a:t>selvvalgt</a:t>
            </a:r>
            <a:r>
              <a:rPr lang="en-GB" sz="2400" dirty="0" smtClean="0"/>
              <a:t> </a:t>
            </a:r>
            <a:r>
              <a:rPr lang="en-GB" sz="2400" dirty="0" err="1" smtClean="0"/>
              <a:t>kulturs</a:t>
            </a:r>
            <a:r>
              <a:rPr lang="en-GB" sz="2400" dirty="0" smtClean="0"/>
              <a:t> </a:t>
            </a:r>
            <a:r>
              <a:rPr lang="en-GB" sz="2400" dirty="0" err="1" smtClean="0"/>
              <a:t>placering</a:t>
            </a:r>
            <a:r>
              <a:rPr lang="en-GB" sz="2400" dirty="0" smtClean="0"/>
              <a:t> </a:t>
            </a:r>
            <a:r>
              <a:rPr lang="en-GB" sz="2400" dirty="0" err="1" smtClean="0"/>
              <a:t>i</a:t>
            </a:r>
            <a:r>
              <a:rPr lang="en-GB" sz="2400" dirty="0" smtClean="0"/>
              <a:t> </a:t>
            </a:r>
            <a:r>
              <a:rPr lang="en-GB" sz="2400" dirty="0" err="1" smtClean="0"/>
              <a:t>en</a:t>
            </a:r>
            <a:r>
              <a:rPr lang="en-GB" sz="2400" dirty="0" smtClean="0"/>
              <a:t> </a:t>
            </a:r>
            <a:r>
              <a:rPr lang="en-GB" sz="2400" dirty="0" err="1" smtClean="0"/>
              <a:t>Hallsk</a:t>
            </a:r>
            <a:r>
              <a:rPr lang="en-GB" sz="2400" dirty="0" smtClean="0"/>
              <a:t> diagram</a:t>
            </a:r>
          </a:p>
          <a:p>
            <a:pPr>
              <a:lnSpc>
                <a:spcPct val="90000"/>
              </a:lnSpc>
            </a:pPr>
            <a:endParaRPr lang="en-GB" sz="2400" dirty="0" smtClean="0"/>
          </a:p>
          <a:p>
            <a:pPr>
              <a:lnSpc>
                <a:spcPct val="90000"/>
              </a:lnSpc>
            </a:pPr>
            <a:r>
              <a:rPr lang="en-GB" sz="2400" dirty="0" err="1" smtClean="0"/>
              <a:t>skitsér</a:t>
            </a:r>
            <a:r>
              <a:rPr lang="en-GB" sz="2400" dirty="0" smtClean="0"/>
              <a:t> </a:t>
            </a:r>
            <a:r>
              <a:rPr lang="en-GB" sz="2400" dirty="0" err="1"/>
              <a:t>en</a:t>
            </a:r>
            <a:r>
              <a:rPr lang="en-GB" sz="2400" dirty="0"/>
              <a:t> </a:t>
            </a:r>
            <a:r>
              <a:rPr lang="en-GB" sz="2400" dirty="0" err="1"/>
              <a:t>prioriteret</a:t>
            </a:r>
            <a:r>
              <a:rPr lang="en-GB" sz="2400" dirty="0"/>
              <a:t> </a:t>
            </a:r>
            <a:r>
              <a:rPr lang="en-GB" sz="2400" dirty="0" err="1"/>
              <a:t>liste</a:t>
            </a:r>
            <a:r>
              <a:rPr lang="en-GB" sz="2400" dirty="0"/>
              <a:t> over de </a:t>
            </a:r>
            <a:r>
              <a:rPr lang="en-GB" sz="2400" dirty="0" err="1"/>
              <a:t>vigtigste</a:t>
            </a:r>
            <a:r>
              <a:rPr lang="en-GB" sz="2400" dirty="0"/>
              <a:t> </a:t>
            </a:r>
            <a:r>
              <a:rPr lang="en-GB" sz="2400" dirty="0" smtClean="0"/>
              <a:t>‘</a:t>
            </a:r>
            <a:r>
              <a:rPr lang="en-GB" sz="2400" dirty="0" err="1" smtClean="0"/>
              <a:t>erhvervsrelevante</a:t>
            </a:r>
            <a:r>
              <a:rPr lang="en-GB" sz="2400" dirty="0" smtClean="0"/>
              <a:t>’ </a:t>
            </a:r>
            <a:r>
              <a:rPr lang="en-GB" sz="2400" dirty="0" err="1" smtClean="0"/>
              <a:t>forskelle</a:t>
            </a:r>
            <a:r>
              <a:rPr lang="en-GB" sz="2400" dirty="0" smtClean="0"/>
              <a:t> </a:t>
            </a:r>
            <a:r>
              <a:rPr lang="en-GB" sz="2400" dirty="0" err="1"/>
              <a:t>mellem</a:t>
            </a:r>
            <a:r>
              <a:rPr lang="en-GB" sz="2400" dirty="0"/>
              <a:t> de to </a:t>
            </a:r>
            <a:r>
              <a:rPr lang="en-GB" sz="2400" dirty="0" err="1" smtClean="0"/>
              <a:t>kulturer</a:t>
            </a:r>
            <a:r>
              <a:rPr lang="en-GB" sz="2400" dirty="0" smtClean="0"/>
              <a:t> </a:t>
            </a:r>
          </a:p>
        </p:txBody>
      </p:sp>
      <p:sp>
        <p:nvSpPr>
          <p:cNvPr id="4" name="Pladsholder til dato 3"/>
          <p:cNvSpPr>
            <a:spLocks noGrp="1"/>
          </p:cNvSpPr>
          <p:nvPr>
            <p:ph type="dt" sz="half" idx="10"/>
          </p:nvPr>
        </p:nvSpPr>
        <p:spPr/>
        <p:txBody>
          <a:bodyPr/>
          <a:lstStyle/>
          <a:p>
            <a:fld id="{9A889267-DAE9-45C0-B59E-7F73529F8080}" type="datetime1">
              <a:rPr lang="da-DK" smtClean="0"/>
              <a:t>06-09-2018</a:t>
            </a:fld>
            <a:endParaRPr lang="en-US"/>
          </a:p>
        </p:txBody>
      </p:sp>
      <p:sp>
        <p:nvSpPr>
          <p:cNvPr id="5" name="Pladsholder til diasnummer 4"/>
          <p:cNvSpPr>
            <a:spLocks noGrp="1"/>
          </p:cNvSpPr>
          <p:nvPr>
            <p:ph type="sldNum" sz="quarter" idx="12"/>
          </p:nvPr>
        </p:nvSpPr>
        <p:spPr/>
        <p:txBody>
          <a:bodyPr/>
          <a:lstStyle/>
          <a:p>
            <a:fld id="{C340DBA5-F823-4B9E-ACF1-522F50B5F2FA}" type="slidenum">
              <a:rPr lang="en-US" smtClean="0"/>
              <a:pPr/>
              <a:t>27</a:t>
            </a:fld>
            <a:endParaRPr lang="en-US"/>
          </a:p>
        </p:txBody>
      </p:sp>
      <p:sp>
        <p:nvSpPr>
          <p:cNvPr id="8" name="Rektangel 7"/>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810780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5D41ADD5-ED3D-42AB-B764-5E4BAF7B680F}" type="datetime1">
              <a:rPr lang="da-DK" smtClean="0"/>
              <a:t>06-09-2018</a:t>
            </a:fld>
            <a:endParaRPr lang="en-US"/>
          </a:p>
        </p:txBody>
      </p:sp>
      <p:sp>
        <p:nvSpPr>
          <p:cNvPr id="5" name="Pladsholder til diasnummer 4"/>
          <p:cNvSpPr>
            <a:spLocks noGrp="1"/>
          </p:cNvSpPr>
          <p:nvPr>
            <p:ph type="sldNum" sz="quarter" idx="12"/>
          </p:nvPr>
        </p:nvSpPr>
        <p:spPr/>
        <p:txBody>
          <a:bodyPr/>
          <a:lstStyle/>
          <a:p>
            <a:pPr>
              <a:defRPr/>
            </a:pPr>
            <a:fld id="{BD4B0356-D1DF-472C-AE6A-247FC70D3748}" type="slidenum">
              <a:rPr lang="en-US" smtClean="0"/>
              <a:pPr>
                <a:defRPr/>
              </a:pPr>
              <a:t>3</a:t>
            </a:fld>
            <a:endParaRPr lang="en-US" dirty="0"/>
          </a:p>
        </p:txBody>
      </p:sp>
      <p:sp>
        <p:nvSpPr>
          <p:cNvPr id="6" name="Pladsholder til sidefod 5"/>
          <p:cNvSpPr>
            <a:spLocks noGrp="1"/>
          </p:cNvSpPr>
          <p:nvPr>
            <p:ph type="ftr" sz="quarter" idx="11"/>
          </p:nvPr>
        </p:nvSpPr>
        <p:spPr/>
        <p:txBody>
          <a:bodyPr/>
          <a:lstStyle/>
          <a:p>
            <a:pPr>
              <a:defRPr/>
            </a:pPr>
            <a:r>
              <a:rPr lang="en-US" dirty="0" smtClean="0"/>
              <a:t>18 </a:t>
            </a:r>
            <a:r>
              <a:rPr lang="en-US" dirty="0" err="1" smtClean="0"/>
              <a:t>ikek</a:t>
            </a:r>
            <a:r>
              <a:rPr lang="en-US" dirty="0" smtClean="0"/>
              <a:t> 1 intro</a:t>
            </a:r>
            <a:endParaRPr lang="en-US" dirty="0"/>
          </a:p>
        </p:txBody>
      </p:sp>
      <p:sp>
        <p:nvSpPr>
          <p:cNvPr id="8" name="Rektangel 7"/>
          <p:cNvSpPr/>
          <p:nvPr/>
        </p:nvSpPr>
        <p:spPr>
          <a:xfrm>
            <a:off x="35496" y="1624497"/>
            <a:ext cx="2016224" cy="3748719"/>
          </a:xfrm>
          <a:prstGeom prst="rect">
            <a:avLst/>
          </a:prstGeom>
        </p:spPr>
        <p:txBody>
          <a:bodyPr wrap="square">
            <a:spAutoFit/>
          </a:bodyPr>
          <a:lstStyle/>
          <a:p>
            <a:r>
              <a:rPr lang="da-DK" dirty="0">
                <a:solidFill>
                  <a:srgbClr val="FF0000"/>
                </a:solidFill>
                <a:latin typeface="+mn-lt"/>
              </a:rPr>
              <a:t>Forventnings-</a:t>
            </a:r>
          </a:p>
          <a:p>
            <a:r>
              <a:rPr lang="da-DK" dirty="0" smtClean="0">
                <a:solidFill>
                  <a:srgbClr val="FF0000"/>
                </a:solidFill>
                <a:latin typeface="+mn-lt"/>
              </a:rPr>
              <a:t>afklaring</a:t>
            </a:r>
            <a:endParaRPr lang="da-DK" dirty="0">
              <a:solidFill>
                <a:srgbClr val="FF0000"/>
              </a:solidFill>
              <a:latin typeface="+mn-lt"/>
            </a:endParaRPr>
          </a:p>
          <a:p>
            <a:r>
              <a:rPr lang="da-DK" dirty="0" smtClean="0">
                <a:latin typeface="+mn-lt"/>
              </a:rPr>
              <a:t>Kort </a:t>
            </a:r>
            <a:r>
              <a:rPr lang="da-DK" dirty="0">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257863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quarter" idx="10"/>
          </p:nvPr>
        </p:nvSpPr>
        <p:spPr/>
        <p:txBody>
          <a:bodyPr/>
          <a:lstStyle/>
          <a:p>
            <a:pPr>
              <a:defRPr/>
            </a:pPr>
            <a:fld id="{6D072250-70A2-4CF2-9DD3-04543B8EA842}" type="datetime1">
              <a:rPr lang="da-DK" smtClean="0"/>
              <a:t>06-09-2018</a:t>
            </a:fld>
            <a:endParaRPr lang="en-US" dirty="0"/>
          </a:p>
        </p:txBody>
      </p:sp>
      <p:sp>
        <p:nvSpPr>
          <p:cNvPr id="5" name="Pladsholder til diasnummer 4"/>
          <p:cNvSpPr>
            <a:spLocks noGrp="1"/>
          </p:cNvSpPr>
          <p:nvPr>
            <p:ph type="sldNum" sz="quarter" idx="12"/>
          </p:nvPr>
        </p:nvSpPr>
        <p:spPr/>
        <p:txBody>
          <a:bodyPr/>
          <a:lstStyle/>
          <a:p>
            <a:pPr>
              <a:defRPr/>
            </a:pPr>
            <a:fld id="{BD4B0356-D1DF-472C-AE6A-247FC70D3748}" type="slidenum">
              <a:rPr lang="en-US" smtClean="0"/>
              <a:pPr>
                <a:defRPr/>
              </a:pPr>
              <a:t>4</a:t>
            </a:fld>
            <a:endParaRPr lang="en-US" dirty="0"/>
          </a:p>
        </p:txBody>
      </p:sp>
      <p:sp>
        <p:nvSpPr>
          <p:cNvPr id="6" name="Pladsholder til sidefod 5"/>
          <p:cNvSpPr>
            <a:spLocks noGrp="1"/>
          </p:cNvSpPr>
          <p:nvPr>
            <p:ph type="ftr" sz="quarter" idx="11"/>
          </p:nvPr>
        </p:nvSpPr>
        <p:spPr/>
        <p:txBody>
          <a:bodyPr/>
          <a:lstStyle/>
          <a:p>
            <a:pPr>
              <a:defRPr/>
            </a:pPr>
            <a:r>
              <a:rPr lang="en-US" smtClean="0"/>
              <a:t>18 ikek 1 intro</a:t>
            </a:r>
            <a:endParaRPr lang="en-US" dirty="0"/>
          </a:p>
        </p:txBody>
      </p:sp>
      <p:sp>
        <p:nvSpPr>
          <p:cNvPr id="10" name="Rektangel 9"/>
          <p:cNvSpPr/>
          <p:nvPr/>
        </p:nvSpPr>
        <p:spPr>
          <a:xfrm>
            <a:off x="1907704" y="44624"/>
            <a:ext cx="7344815" cy="6555641"/>
          </a:xfrm>
          <a:prstGeom prst="rect">
            <a:avLst/>
          </a:prstGeom>
        </p:spPr>
        <p:txBody>
          <a:bodyPr wrap="square">
            <a:spAutoFit/>
          </a:bodyPr>
          <a:lstStyle/>
          <a:p>
            <a:r>
              <a:rPr lang="da-DK" sz="2800" dirty="0" smtClean="0">
                <a:latin typeface="+mn-lt"/>
              </a:rPr>
              <a:t>Dan en FB gruppe, eller lignende fælles mødested, med navnet ikek18.</a:t>
            </a:r>
          </a:p>
          <a:p>
            <a:r>
              <a:rPr lang="da-DK" sz="2800" dirty="0" smtClean="0">
                <a:latin typeface="+mn-lt"/>
              </a:rPr>
              <a:t>Brug ikek18 til at interagere med dine medstuderende:</a:t>
            </a:r>
          </a:p>
          <a:p>
            <a:pPr marL="342900" indent="-342900">
              <a:buFont typeface="Arial" panose="020B0604020202020204" pitchFamily="34" charset="0"/>
              <a:buChar char="•"/>
            </a:pPr>
            <a:r>
              <a:rPr lang="da-DK" sz="2800" dirty="0" smtClean="0">
                <a:latin typeface="+mn-lt"/>
              </a:rPr>
              <a:t>Angiv dine fag samt interessefelter og specialviden</a:t>
            </a:r>
          </a:p>
          <a:p>
            <a:pPr marL="342900" indent="-342900">
              <a:buFont typeface="Arial" panose="020B0604020202020204" pitchFamily="34" charset="0"/>
              <a:buChar char="•"/>
            </a:pPr>
            <a:r>
              <a:rPr lang="da-DK" sz="2800" dirty="0" smtClean="0">
                <a:latin typeface="+mn-lt"/>
              </a:rPr>
              <a:t>Foreslå virksomheder og problemformuleringer som kan tiltrække interesserede</a:t>
            </a:r>
          </a:p>
          <a:p>
            <a:pPr marL="342900" indent="-342900">
              <a:buFont typeface="Arial" panose="020B0604020202020204" pitchFamily="34" charset="0"/>
              <a:buChar char="•"/>
            </a:pPr>
            <a:r>
              <a:rPr lang="da-DK" sz="2800" dirty="0" smtClean="0">
                <a:latin typeface="+mn-lt"/>
              </a:rPr>
              <a:t>Gør opmærksom på relevante arrangementer, udsendelser, artikler</a:t>
            </a:r>
          </a:p>
          <a:p>
            <a:pPr marL="342900" indent="-342900">
              <a:buFont typeface="Arial" panose="020B0604020202020204" pitchFamily="34" charset="0"/>
              <a:buChar char="•"/>
            </a:pPr>
            <a:r>
              <a:rPr lang="da-DK" sz="2800" dirty="0" smtClean="0">
                <a:latin typeface="+mn-lt"/>
              </a:rPr>
              <a:t>m.m. (fx billeder af katte)</a:t>
            </a:r>
          </a:p>
          <a:p>
            <a:r>
              <a:rPr lang="da-DK" sz="2800" dirty="0" smtClean="0">
                <a:latin typeface="+mn-lt"/>
              </a:rPr>
              <a:t>Brug ikke ikek18 til at kontakte mig, da jeg ikke er medlem af gruppen. Mail til </a:t>
            </a:r>
            <a:r>
              <a:rPr lang="da-DK" sz="2800" dirty="0" smtClean="0">
                <a:latin typeface="+mn-lt"/>
                <a:hlinkClick r:id="rId2"/>
              </a:rPr>
              <a:t>pillon@hum.ku.dk</a:t>
            </a:r>
            <a:r>
              <a:rPr lang="da-DK" sz="2800" dirty="0" smtClean="0">
                <a:latin typeface="+mn-lt"/>
              </a:rPr>
              <a:t> </a:t>
            </a:r>
            <a:r>
              <a:rPr lang="da-DK" sz="2800" i="1" dirty="0" smtClean="0">
                <a:latin typeface="+mn-lt"/>
              </a:rPr>
              <a:t>og</a:t>
            </a:r>
            <a:r>
              <a:rPr lang="da-DK" sz="2800" dirty="0" smtClean="0">
                <a:latin typeface="+mn-lt"/>
              </a:rPr>
              <a:t> </a:t>
            </a:r>
            <a:r>
              <a:rPr lang="da-DK" sz="2800" dirty="0" smtClean="0">
                <a:latin typeface="+mn-lt"/>
                <a:hlinkClick r:id="rId3"/>
              </a:rPr>
              <a:t>epi@cphbusiness.dk</a:t>
            </a:r>
            <a:r>
              <a:rPr lang="da-DK" sz="2800" dirty="0" smtClean="0">
                <a:latin typeface="+mn-lt"/>
              </a:rPr>
              <a:t> </a:t>
            </a:r>
            <a:endParaRPr lang="da-DK" sz="2800" dirty="0">
              <a:latin typeface="+mn-lt"/>
            </a:endParaRPr>
          </a:p>
        </p:txBody>
      </p:sp>
      <p:sp>
        <p:nvSpPr>
          <p:cNvPr id="8" name="Rektangel 7"/>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solidFill>
                  <a:srgbClr val="FF0000"/>
                </a:solidFill>
                <a:latin typeface="+mn-lt"/>
              </a:rPr>
              <a:t>Kort </a:t>
            </a:r>
            <a:r>
              <a:rPr lang="da-DK" dirty="0">
                <a:solidFill>
                  <a:srgbClr val="FF0000"/>
                </a:solidFill>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106597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979712" y="332656"/>
            <a:ext cx="7164288" cy="5688632"/>
          </a:xfrm>
        </p:spPr>
        <p:txBody>
          <a:bodyPr rtlCol="0">
            <a:noAutofit/>
          </a:bodyPr>
          <a:lstStyle/>
          <a:p>
            <a:pPr fontAlgn="auto">
              <a:spcAft>
                <a:spcPts val="0"/>
              </a:spcAft>
              <a:buFont typeface="Arial" pitchFamily="34" charset="0"/>
              <a:buNone/>
              <a:defRPr/>
            </a:pPr>
            <a:r>
              <a:rPr lang="da-DK" sz="2800" dirty="0" smtClean="0"/>
              <a:t>Fra </a:t>
            </a:r>
            <a:r>
              <a:rPr lang="da-DK" sz="2800" b="1" dirty="0" smtClean="0"/>
              <a:t>SIS:</a:t>
            </a:r>
          </a:p>
          <a:p>
            <a:pPr marL="0" indent="0" fontAlgn="auto">
              <a:spcAft>
                <a:spcPts val="0"/>
              </a:spcAft>
              <a:buNone/>
              <a:defRPr/>
            </a:pPr>
            <a:r>
              <a:rPr lang="da-DK" sz="2800" dirty="0" smtClean="0"/>
              <a:t>Udgangspunktet er det møde, som finder sted, når </a:t>
            </a:r>
            <a:r>
              <a:rPr lang="da-DK" sz="2800" dirty="0" smtClean="0">
                <a:solidFill>
                  <a:srgbClr val="FF0000"/>
                </a:solidFill>
              </a:rPr>
              <a:t>mennesker med forskellig kulturbaggrund mødes og skal arbejde sammen.</a:t>
            </a:r>
            <a:r>
              <a:rPr lang="da-DK" sz="2800" dirty="0" smtClean="0"/>
              <a:t> Herudfra kan man rejse en række spørgsmål, som først og fremmest knytter sig til emner om </a:t>
            </a:r>
            <a:r>
              <a:rPr lang="da-DK" sz="2800" dirty="0" smtClean="0">
                <a:solidFill>
                  <a:srgbClr val="FF0000"/>
                </a:solidFill>
              </a:rPr>
              <a:t>kommunikation, organisation, </a:t>
            </a:r>
            <a:r>
              <a:rPr lang="da-DK" sz="2800" dirty="0" err="1" smtClean="0">
                <a:solidFill>
                  <a:srgbClr val="FF0000"/>
                </a:solidFill>
              </a:rPr>
              <a:t>interkulturalitet</a:t>
            </a:r>
            <a:r>
              <a:rPr lang="da-DK" sz="2800" dirty="0" smtClean="0">
                <a:solidFill>
                  <a:srgbClr val="FF0000"/>
                </a:solidFill>
              </a:rPr>
              <a:t> og identitet</a:t>
            </a:r>
            <a:r>
              <a:rPr lang="da-DK" sz="2800" dirty="0" smtClean="0"/>
              <a:t>.</a:t>
            </a:r>
          </a:p>
          <a:p>
            <a:pPr marL="0" indent="0">
              <a:buNone/>
            </a:pPr>
            <a:r>
              <a:rPr lang="da-DK" sz="2800" dirty="0" smtClean="0"/>
              <a:t>De studerende </a:t>
            </a:r>
            <a:r>
              <a:rPr lang="da-DK" sz="2800" dirty="0" smtClean="0">
                <a:solidFill>
                  <a:srgbClr val="FF0000"/>
                </a:solidFill>
              </a:rPr>
              <a:t>indsamler selv empiriske </a:t>
            </a:r>
            <a:r>
              <a:rPr lang="da-DK" sz="2800" dirty="0" smtClean="0"/>
              <a:t>data gennem </a:t>
            </a:r>
            <a:r>
              <a:rPr lang="da-DK" sz="2800" dirty="0" smtClean="0">
                <a:solidFill>
                  <a:srgbClr val="FF0000"/>
                </a:solidFill>
              </a:rPr>
              <a:t>at etablere kontakt til virksomheder eller organisationer</a:t>
            </a:r>
            <a:r>
              <a:rPr lang="da-DK" sz="2800" dirty="0" smtClean="0"/>
              <a:t>.</a:t>
            </a:r>
            <a:endParaRPr lang="en-US" sz="2800" dirty="0"/>
          </a:p>
          <a:p>
            <a:pPr marL="0" indent="0">
              <a:buNone/>
            </a:pPr>
            <a:r>
              <a:rPr lang="da-DK" sz="2800" dirty="0" smtClean="0"/>
              <a:t>Repræsentanter fra erhvervslivet deltager i undervisningen et par gange i løbet af kurset.</a:t>
            </a:r>
          </a:p>
        </p:txBody>
      </p:sp>
      <p:sp>
        <p:nvSpPr>
          <p:cNvPr id="4" name="Pladsholder til dato 3"/>
          <p:cNvSpPr>
            <a:spLocks noGrp="1"/>
          </p:cNvSpPr>
          <p:nvPr>
            <p:ph type="dt" sz="quarter" idx="10"/>
          </p:nvPr>
        </p:nvSpPr>
        <p:spPr/>
        <p:txBody>
          <a:bodyPr/>
          <a:lstStyle/>
          <a:p>
            <a:pPr>
              <a:defRPr/>
            </a:pPr>
            <a:fld id="{85407176-E554-45E9-BA7E-367420E7D267}" type="datetime1">
              <a:rPr lang="da-DK" smtClean="0"/>
              <a:t>06-09-2018</a:t>
            </a:fld>
            <a:endParaRPr lang="en-US"/>
          </a:p>
        </p:txBody>
      </p:sp>
      <p:sp>
        <p:nvSpPr>
          <p:cNvPr id="5" name="Pladsholder til diasnummer 4"/>
          <p:cNvSpPr>
            <a:spLocks noGrp="1"/>
          </p:cNvSpPr>
          <p:nvPr>
            <p:ph type="sldNum" sz="quarter" idx="12"/>
          </p:nvPr>
        </p:nvSpPr>
        <p:spPr/>
        <p:txBody>
          <a:bodyPr/>
          <a:lstStyle/>
          <a:p>
            <a:pPr>
              <a:defRPr/>
            </a:pPr>
            <a:fld id="{BD4B0356-D1DF-472C-AE6A-247FC70D3748}" type="slidenum">
              <a:rPr lang="en-US" smtClean="0"/>
              <a:pPr>
                <a:defRPr/>
              </a:pPr>
              <a:t>5</a:t>
            </a:fld>
            <a:endParaRPr lang="en-US" dirty="0"/>
          </a:p>
        </p:txBody>
      </p:sp>
      <p:sp>
        <p:nvSpPr>
          <p:cNvPr id="6" name="Pladsholder til sidefod 5"/>
          <p:cNvSpPr>
            <a:spLocks noGrp="1"/>
          </p:cNvSpPr>
          <p:nvPr>
            <p:ph type="ftr" sz="quarter" idx="11"/>
          </p:nvPr>
        </p:nvSpPr>
        <p:spPr/>
        <p:txBody>
          <a:bodyPr/>
          <a:lstStyle/>
          <a:p>
            <a:pPr>
              <a:defRPr/>
            </a:pPr>
            <a:r>
              <a:rPr lang="en-US" smtClean="0"/>
              <a:t>18 ikek 1 intro</a:t>
            </a:r>
            <a:endParaRPr lang="en-US" dirty="0"/>
          </a:p>
        </p:txBody>
      </p:sp>
      <p:sp>
        <p:nvSpPr>
          <p:cNvPr id="8" name="Rektangel 7"/>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solidFill>
                  <a:srgbClr val="FF0000"/>
                </a:solidFill>
                <a:latin typeface="+mn-lt"/>
              </a:rPr>
              <a:t>Kort </a:t>
            </a:r>
            <a:r>
              <a:rPr lang="da-DK" dirty="0">
                <a:solidFill>
                  <a:srgbClr val="FF0000"/>
                </a:solidFill>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248779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051720" y="764704"/>
            <a:ext cx="6696744" cy="4909239"/>
          </a:xfrm>
        </p:spPr>
        <p:txBody>
          <a:bodyPr rtlCol="0">
            <a:normAutofit lnSpcReduction="10000"/>
          </a:bodyPr>
          <a:lstStyle/>
          <a:p>
            <a:pPr marL="0" indent="0">
              <a:buNone/>
            </a:pPr>
            <a:r>
              <a:rPr lang="da-DK" sz="2800" dirty="0" smtClean="0"/>
              <a:t>Begrebet </a:t>
            </a:r>
            <a:r>
              <a:rPr lang="da-DK" sz="2800" b="1" dirty="0" smtClean="0"/>
              <a:t>’virksomhed’</a:t>
            </a:r>
            <a:r>
              <a:rPr lang="da-DK" sz="2800" dirty="0" smtClean="0"/>
              <a:t> dækker fremefter både private som offentlige  virksomheder samt enhver type af organisation og institution, der har </a:t>
            </a:r>
            <a:r>
              <a:rPr lang="da-DK" sz="2800" dirty="0"/>
              <a:t>en bundlinje…</a:t>
            </a:r>
          </a:p>
          <a:p>
            <a:pPr marL="0" indent="0">
              <a:buNone/>
            </a:pPr>
            <a:endParaRPr lang="da-DK" sz="2800" dirty="0" smtClean="0"/>
          </a:p>
          <a:p>
            <a:pPr marL="0" indent="0">
              <a:buNone/>
            </a:pPr>
            <a:r>
              <a:rPr lang="da-DK" sz="2800" dirty="0" smtClean="0"/>
              <a:t>Interkulturel erhvervskommunikation er relevant for alle der kommunikere med kunder, brugere eller borgere, det være produktions- eller servicevirksomheder, private virksomheder, interesseorganisationer, NGO’er, offentlige instanser eller uddannelsesinstitutioner m.fl.</a:t>
            </a:r>
          </a:p>
          <a:p>
            <a:pPr marL="0" indent="0">
              <a:buNone/>
            </a:pPr>
            <a:endParaRPr lang="da-DK" sz="2800" dirty="0"/>
          </a:p>
        </p:txBody>
      </p:sp>
      <p:sp>
        <p:nvSpPr>
          <p:cNvPr id="4" name="Pladsholder til dato 3"/>
          <p:cNvSpPr>
            <a:spLocks noGrp="1"/>
          </p:cNvSpPr>
          <p:nvPr>
            <p:ph type="dt" sz="quarter" idx="10"/>
          </p:nvPr>
        </p:nvSpPr>
        <p:spPr/>
        <p:txBody>
          <a:bodyPr/>
          <a:lstStyle/>
          <a:p>
            <a:pPr>
              <a:defRPr/>
            </a:pPr>
            <a:fld id="{6535A420-5260-48A3-A789-111C55C4E508}" type="datetime1">
              <a:rPr lang="da-DK" smtClean="0"/>
              <a:t>06-09-2018</a:t>
            </a:fld>
            <a:endParaRPr lang="en-US" dirty="0"/>
          </a:p>
        </p:txBody>
      </p:sp>
      <p:sp>
        <p:nvSpPr>
          <p:cNvPr id="5" name="Pladsholder til diasnummer 4"/>
          <p:cNvSpPr>
            <a:spLocks noGrp="1"/>
          </p:cNvSpPr>
          <p:nvPr>
            <p:ph type="sldNum" sz="quarter" idx="12"/>
          </p:nvPr>
        </p:nvSpPr>
        <p:spPr/>
        <p:txBody>
          <a:bodyPr/>
          <a:lstStyle/>
          <a:p>
            <a:pPr>
              <a:defRPr/>
            </a:pPr>
            <a:fld id="{BD4B0356-D1DF-472C-AE6A-247FC70D3748}" type="slidenum">
              <a:rPr lang="en-US"/>
              <a:pPr>
                <a:defRPr/>
              </a:pPr>
              <a:t>6</a:t>
            </a:fld>
            <a:endParaRPr lang="en-US"/>
          </a:p>
        </p:txBody>
      </p:sp>
      <p:sp>
        <p:nvSpPr>
          <p:cNvPr id="6" name="Pladsholder til sidefod 5"/>
          <p:cNvSpPr>
            <a:spLocks noGrp="1"/>
          </p:cNvSpPr>
          <p:nvPr>
            <p:ph type="ftr" sz="quarter" idx="11"/>
          </p:nvPr>
        </p:nvSpPr>
        <p:spPr/>
        <p:txBody>
          <a:bodyPr/>
          <a:lstStyle/>
          <a:p>
            <a:pPr>
              <a:defRPr/>
            </a:pPr>
            <a:r>
              <a:rPr lang="en-US" smtClean="0"/>
              <a:t>18 ikek 1 intro</a:t>
            </a:r>
            <a:endParaRPr lang="en-US" dirty="0"/>
          </a:p>
        </p:txBody>
      </p:sp>
      <p:sp>
        <p:nvSpPr>
          <p:cNvPr id="8" name="Rektangel 7"/>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solidFill>
                  <a:srgbClr val="FF0000"/>
                </a:solidFill>
                <a:latin typeface="+mn-lt"/>
              </a:rPr>
              <a:t>Kort </a:t>
            </a:r>
            <a:r>
              <a:rPr lang="da-DK" dirty="0">
                <a:solidFill>
                  <a:srgbClr val="FF0000"/>
                </a:solidFill>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1048497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907704" y="260648"/>
            <a:ext cx="7236296" cy="6696744"/>
          </a:xfrm>
        </p:spPr>
        <p:txBody>
          <a:bodyPr>
            <a:normAutofit lnSpcReduction="10000"/>
          </a:bodyPr>
          <a:lstStyle/>
          <a:p>
            <a:pPr>
              <a:buNone/>
            </a:pPr>
            <a:r>
              <a:rPr lang="en-US" sz="2400" dirty="0" err="1" smtClean="0">
                <a:solidFill>
                  <a:srgbClr val="FF0000"/>
                </a:solidFill>
              </a:rPr>
              <a:t>Studieordning</a:t>
            </a:r>
            <a:r>
              <a:rPr lang="en-US" sz="2400" dirty="0" smtClean="0">
                <a:solidFill>
                  <a:srgbClr val="FF0000"/>
                </a:solidFill>
              </a:rPr>
              <a:t>: </a:t>
            </a:r>
            <a:r>
              <a:rPr lang="en-US" sz="2400" dirty="0" smtClean="0"/>
              <a:t>http</a:t>
            </a:r>
            <a:r>
              <a:rPr lang="en-US" sz="2400" dirty="0"/>
              <a:t>://hum.ku.dk/uddannelser/aktuelle_studieordninger/interkulturelle_erhvervskompetencer/interkulturelle_erhvervskompetencer_og_kommunikation_batv.pdf</a:t>
            </a:r>
          </a:p>
          <a:p>
            <a:pPr>
              <a:buNone/>
            </a:pPr>
            <a:r>
              <a:rPr lang="en-US" sz="2400" dirty="0" err="1" smtClean="0">
                <a:solidFill>
                  <a:srgbClr val="FF0000"/>
                </a:solidFill>
              </a:rPr>
              <a:t>Pensum</a:t>
            </a:r>
            <a:r>
              <a:rPr lang="en-US" sz="2400" dirty="0" smtClean="0">
                <a:solidFill>
                  <a:srgbClr val="FF0000"/>
                </a:solidFill>
              </a:rPr>
              <a:t>: </a:t>
            </a:r>
            <a:r>
              <a:rPr lang="da-DK" sz="2400" dirty="0"/>
              <a:t>Den studerende opgiver 750 normalsider litteratur om teorier og metoder. Heri kan også indgå kildemateriale i form af tekster fra valgte virksomheder. Opgivelserne kan være på dansk og/eller engelsk. Efter aftale med underviseren kan andre sprog inddrages. Pensum skal godkendes af </a:t>
            </a:r>
            <a:r>
              <a:rPr lang="da-DK" sz="2400" dirty="0" smtClean="0"/>
              <a:t>underviser</a:t>
            </a:r>
          </a:p>
          <a:p>
            <a:pPr>
              <a:buNone/>
            </a:pPr>
            <a:r>
              <a:rPr lang="da-DK" sz="2400" dirty="0" smtClean="0">
                <a:solidFill>
                  <a:srgbClr val="FF0000"/>
                </a:solidFill>
              </a:rPr>
              <a:t>Prøveform</a:t>
            </a:r>
            <a:r>
              <a:rPr lang="da-DK" sz="2400" dirty="0" smtClean="0"/>
              <a:t>: </a:t>
            </a:r>
            <a:r>
              <a:rPr lang="da-DK" sz="2400" dirty="0"/>
              <a:t>Fri mundtlig prøve (sagsfremstilling) med materiale. Prøven tager sit </a:t>
            </a:r>
            <a:r>
              <a:rPr lang="da-DK" sz="2400" i="1" dirty="0"/>
              <a:t>udgangspunkt</a:t>
            </a:r>
            <a:r>
              <a:rPr lang="da-DK" sz="2400" dirty="0"/>
              <a:t> i et eller flere, af den studerende udvalgte, aspekter af synopsis. Syge-/omprøve: Samme som netop ovenfor. Bedømmelsesform: 7-trins-skalaen. Materialet indgår i bedømmelsen og vægter med 1/3</a:t>
            </a:r>
            <a:r>
              <a:rPr lang="da-DK" sz="2400" dirty="0" smtClean="0"/>
              <a:t>.</a:t>
            </a:r>
          </a:p>
        </p:txBody>
      </p:sp>
      <p:sp>
        <p:nvSpPr>
          <p:cNvPr id="2" name="Pladsholder til dato 1"/>
          <p:cNvSpPr>
            <a:spLocks noGrp="1"/>
          </p:cNvSpPr>
          <p:nvPr>
            <p:ph type="dt" sz="half" idx="10"/>
          </p:nvPr>
        </p:nvSpPr>
        <p:spPr/>
        <p:txBody>
          <a:bodyPr/>
          <a:lstStyle/>
          <a:p>
            <a:pPr>
              <a:defRPr/>
            </a:pPr>
            <a:fld id="{B9B18495-B407-439A-A916-77F9092BF80D}" type="datetime1">
              <a:rPr lang="da-DK" smtClean="0"/>
              <a:t>06-09-2018</a:t>
            </a:fld>
            <a:endParaRPr lang="en-US"/>
          </a:p>
        </p:txBody>
      </p:sp>
      <p:sp>
        <p:nvSpPr>
          <p:cNvPr id="7" name="Pladsholder til sidefod 6"/>
          <p:cNvSpPr>
            <a:spLocks noGrp="1"/>
          </p:cNvSpPr>
          <p:nvPr>
            <p:ph type="ftr" sz="quarter" idx="11"/>
          </p:nvPr>
        </p:nvSpPr>
        <p:spPr/>
        <p:txBody>
          <a:bodyPr/>
          <a:lstStyle/>
          <a:p>
            <a:pPr>
              <a:defRPr/>
            </a:pPr>
            <a:r>
              <a:rPr lang="nn-NO" smtClean="0"/>
              <a:t>18 ikek 1 intro</a:t>
            </a:r>
            <a:endParaRPr lang="en-US" dirty="0"/>
          </a:p>
        </p:txBody>
      </p:sp>
      <p:sp>
        <p:nvSpPr>
          <p:cNvPr id="8" name="Pladsholder til diasnummer 7"/>
          <p:cNvSpPr>
            <a:spLocks noGrp="1"/>
          </p:cNvSpPr>
          <p:nvPr>
            <p:ph type="sldNum" sz="quarter" idx="12"/>
          </p:nvPr>
        </p:nvSpPr>
        <p:spPr/>
        <p:txBody>
          <a:bodyPr/>
          <a:lstStyle/>
          <a:p>
            <a:pPr>
              <a:defRPr/>
            </a:pPr>
            <a:fld id="{95138D2B-9F13-4FEC-AFDA-58A58D2D66DA}" type="slidenum">
              <a:rPr lang="en-US" smtClean="0"/>
              <a:pPr>
                <a:defRPr/>
              </a:pPr>
              <a:t>7</a:t>
            </a:fld>
            <a:endParaRPr lang="en-US"/>
          </a:p>
        </p:txBody>
      </p:sp>
      <p:sp>
        <p:nvSpPr>
          <p:cNvPr id="9" name="Rektangel 8"/>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solidFill>
                  <a:srgbClr val="FF0000"/>
                </a:solidFill>
                <a:latin typeface="+mn-lt"/>
              </a:rPr>
              <a:t>Kort </a:t>
            </a:r>
            <a:r>
              <a:rPr lang="da-DK" dirty="0">
                <a:solidFill>
                  <a:srgbClr val="FF0000"/>
                </a:solidFill>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1596636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051720" y="782706"/>
            <a:ext cx="6912768" cy="5526614"/>
          </a:xfrm>
        </p:spPr>
        <p:txBody>
          <a:bodyPr>
            <a:noAutofit/>
          </a:bodyPr>
          <a:lstStyle/>
          <a:p>
            <a:pPr>
              <a:buNone/>
            </a:pPr>
            <a:r>
              <a:rPr lang="da-DK" sz="2400" dirty="0">
                <a:solidFill>
                  <a:srgbClr val="FF0000"/>
                </a:solidFill>
              </a:rPr>
              <a:t>Eksamenssprog</a:t>
            </a:r>
            <a:r>
              <a:rPr lang="da-DK" sz="2400" dirty="0"/>
              <a:t>: Dansk eller engelsk. Censur: Intern ved flere eksaminatorer. Omfang: 30 min. inkl. votering. Der gives ingen forberedelsestid. Den studerende har 10 min. til sagsfremstilling, hvorefter der er afsat ca. 10 min. til dialog. De sidste ca. 10 min. anvendes til votering og feedback til den studerende. </a:t>
            </a:r>
            <a:endParaRPr lang="da-DK" sz="2400" dirty="0" smtClean="0"/>
          </a:p>
          <a:p>
            <a:pPr>
              <a:buNone/>
            </a:pPr>
            <a:r>
              <a:rPr lang="da-DK" sz="2400" dirty="0" smtClean="0">
                <a:solidFill>
                  <a:srgbClr val="FF0000"/>
                </a:solidFill>
              </a:rPr>
              <a:t>Materialet</a:t>
            </a:r>
            <a:r>
              <a:rPr lang="da-DK" sz="2400" dirty="0" smtClean="0"/>
              <a:t> </a:t>
            </a:r>
            <a:r>
              <a:rPr lang="da-DK" sz="2400" dirty="0"/>
              <a:t>består af en synopsis på 3-5 normalsider, 5-6 normalsider ved 2 studerende og 6-7 normalsider ved 3 studerende. Tilladte hjælpemidler: Alle</a:t>
            </a:r>
            <a:r>
              <a:rPr lang="da-DK" sz="2400" dirty="0" smtClean="0"/>
              <a:t>.</a:t>
            </a:r>
          </a:p>
          <a:p>
            <a:pPr>
              <a:buNone/>
            </a:pPr>
            <a:r>
              <a:rPr lang="da-DK" sz="2400" dirty="0" smtClean="0"/>
              <a:t> </a:t>
            </a:r>
            <a:r>
              <a:rPr lang="da-DK" sz="2400" dirty="0">
                <a:solidFill>
                  <a:srgbClr val="FF0000"/>
                </a:solidFill>
              </a:rPr>
              <a:t>Gruppeprøve</a:t>
            </a:r>
            <a:r>
              <a:rPr lang="da-DK" sz="2400" dirty="0"/>
              <a:t>: Prøven kan kun aflægges som individuel prøve, men det anbefales, at synopsis udarbejdes i grupper af op til 3 studerende</a:t>
            </a:r>
            <a:r>
              <a:rPr lang="da-DK" sz="2400" dirty="0" smtClean="0"/>
              <a:t>.</a:t>
            </a:r>
          </a:p>
        </p:txBody>
      </p:sp>
      <p:sp>
        <p:nvSpPr>
          <p:cNvPr id="2" name="Pladsholder til dato 1"/>
          <p:cNvSpPr>
            <a:spLocks noGrp="1"/>
          </p:cNvSpPr>
          <p:nvPr>
            <p:ph type="dt" sz="half" idx="10"/>
          </p:nvPr>
        </p:nvSpPr>
        <p:spPr/>
        <p:txBody>
          <a:bodyPr/>
          <a:lstStyle/>
          <a:p>
            <a:pPr>
              <a:defRPr/>
            </a:pPr>
            <a:fld id="{59A40D36-A978-47BA-BC42-90C60EDCA51E}" type="datetime1">
              <a:rPr lang="da-DK" smtClean="0"/>
              <a:t>06-09-2018</a:t>
            </a:fld>
            <a:endParaRPr lang="en-US"/>
          </a:p>
        </p:txBody>
      </p:sp>
      <p:sp>
        <p:nvSpPr>
          <p:cNvPr id="7" name="Pladsholder til sidefod 6"/>
          <p:cNvSpPr>
            <a:spLocks noGrp="1"/>
          </p:cNvSpPr>
          <p:nvPr>
            <p:ph type="ftr" sz="quarter" idx="11"/>
          </p:nvPr>
        </p:nvSpPr>
        <p:spPr/>
        <p:txBody>
          <a:bodyPr/>
          <a:lstStyle/>
          <a:p>
            <a:pPr>
              <a:defRPr/>
            </a:pPr>
            <a:r>
              <a:rPr lang="nn-NO" smtClean="0"/>
              <a:t>18 ikek 1 intro</a:t>
            </a:r>
            <a:endParaRPr lang="en-US"/>
          </a:p>
        </p:txBody>
      </p:sp>
      <p:sp>
        <p:nvSpPr>
          <p:cNvPr id="8" name="Pladsholder til diasnummer 7"/>
          <p:cNvSpPr>
            <a:spLocks noGrp="1"/>
          </p:cNvSpPr>
          <p:nvPr>
            <p:ph type="sldNum" sz="quarter" idx="12"/>
          </p:nvPr>
        </p:nvSpPr>
        <p:spPr/>
        <p:txBody>
          <a:bodyPr/>
          <a:lstStyle/>
          <a:p>
            <a:pPr>
              <a:defRPr/>
            </a:pPr>
            <a:fld id="{95138D2B-9F13-4FEC-AFDA-58A58D2D66DA}" type="slidenum">
              <a:rPr lang="en-US" smtClean="0"/>
              <a:pPr>
                <a:defRPr/>
              </a:pPr>
              <a:t>8</a:t>
            </a:fld>
            <a:endParaRPr lang="en-US"/>
          </a:p>
        </p:txBody>
      </p:sp>
      <p:sp>
        <p:nvSpPr>
          <p:cNvPr id="9" name="Rektangel 8"/>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solidFill>
                  <a:srgbClr val="FF0000"/>
                </a:solidFill>
                <a:latin typeface="+mn-lt"/>
              </a:rPr>
              <a:t>Kort </a:t>
            </a:r>
            <a:r>
              <a:rPr lang="da-DK" dirty="0">
                <a:solidFill>
                  <a:srgbClr val="FF0000"/>
                </a:solidFill>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2240878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051720" y="1772816"/>
            <a:ext cx="6912768" cy="3672408"/>
          </a:xfrm>
        </p:spPr>
        <p:txBody>
          <a:bodyPr>
            <a:noAutofit/>
          </a:bodyPr>
          <a:lstStyle/>
          <a:p>
            <a:pPr>
              <a:buNone/>
            </a:pPr>
            <a:r>
              <a:rPr lang="en-US" sz="2400" dirty="0" err="1" smtClean="0"/>
              <a:t>Vælg</a:t>
            </a:r>
            <a:r>
              <a:rPr lang="en-US" sz="2400" dirty="0" smtClean="0"/>
              <a:t> </a:t>
            </a:r>
            <a:r>
              <a:rPr lang="en-US" sz="2400" dirty="0" err="1"/>
              <a:t>en</a:t>
            </a:r>
            <a:r>
              <a:rPr lang="en-US" sz="2400" dirty="0"/>
              <a:t> </a:t>
            </a:r>
            <a:r>
              <a:rPr lang="en-US" sz="2400" dirty="0" err="1"/>
              <a:t>virksomhed</a:t>
            </a:r>
            <a:r>
              <a:rPr lang="en-US" sz="2400" dirty="0"/>
              <a:t>/</a:t>
            </a:r>
            <a:r>
              <a:rPr lang="en-US" sz="2400" dirty="0" err="1"/>
              <a:t>organisation</a:t>
            </a:r>
            <a:r>
              <a:rPr lang="en-US" sz="2400" dirty="0"/>
              <a:t>/institution </a:t>
            </a:r>
            <a:r>
              <a:rPr lang="en-US" sz="2400" dirty="0" err="1"/>
              <a:t>og</a:t>
            </a:r>
            <a:r>
              <a:rPr lang="en-US" sz="2400" dirty="0"/>
              <a:t> et (</a:t>
            </a:r>
            <a:r>
              <a:rPr lang="en-US" sz="2400" dirty="0" err="1"/>
              <a:t>udenlandsk</a:t>
            </a:r>
            <a:r>
              <a:rPr lang="en-US" sz="2400" dirty="0"/>
              <a:t>) marked.</a:t>
            </a:r>
          </a:p>
          <a:p>
            <a:pPr>
              <a:buNone/>
            </a:pPr>
            <a:r>
              <a:rPr lang="en-US" sz="2400" dirty="0" err="1"/>
              <a:t>Identificér</a:t>
            </a:r>
            <a:r>
              <a:rPr lang="en-US" sz="2400" dirty="0"/>
              <a:t> </a:t>
            </a:r>
            <a:r>
              <a:rPr lang="en-US" sz="2400" dirty="0" err="1"/>
              <a:t>en</a:t>
            </a:r>
            <a:r>
              <a:rPr lang="en-US" sz="2400" dirty="0"/>
              <a:t> </a:t>
            </a:r>
            <a:r>
              <a:rPr lang="en-US" sz="2400" dirty="0" err="1"/>
              <a:t>problemstilling</a:t>
            </a:r>
            <a:r>
              <a:rPr lang="en-US" sz="2400" dirty="0"/>
              <a:t> </a:t>
            </a:r>
            <a:r>
              <a:rPr lang="en-US" sz="2400" dirty="0" err="1"/>
              <a:t>og</a:t>
            </a:r>
            <a:r>
              <a:rPr lang="en-US" sz="2400" dirty="0"/>
              <a:t> </a:t>
            </a:r>
            <a:r>
              <a:rPr lang="en-US" sz="2400" dirty="0" err="1"/>
              <a:t>en</a:t>
            </a:r>
            <a:r>
              <a:rPr lang="en-US" sz="2400" dirty="0"/>
              <a:t> (</a:t>
            </a:r>
            <a:r>
              <a:rPr lang="en-US" sz="2400" dirty="0" err="1"/>
              <a:t>foreløbig</a:t>
            </a:r>
            <a:r>
              <a:rPr lang="en-US" sz="2400" dirty="0"/>
              <a:t>) </a:t>
            </a:r>
            <a:r>
              <a:rPr lang="en-US" sz="2400" dirty="0" err="1"/>
              <a:t>problemformulering</a:t>
            </a:r>
            <a:r>
              <a:rPr lang="en-US" sz="2400" dirty="0"/>
              <a:t>.</a:t>
            </a:r>
          </a:p>
          <a:p>
            <a:pPr>
              <a:buNone/>
            </a:pPr>
            <a:r>
              <a:rPr lang="en-US" sz="2400" dirty="0" err="1"/>
              <a:t>Analysér</a:t>
            </a:r>
            <a:r>
              <a:rPr lang="en-US" sz="2400" dirty="0"/>
              <a:t> dig </a:t>
            </a:r>
            <a:r>
              <a:rPr lang="en-US" sz="2400" dirty="0" err="1"/>
              <a:t>frem</a:t>
            </a:r>
            <a:r>
              <a:rPr lang="en-US" sz="2400" dirty="0"/>
              <a:t> </a:t>
            </a:r>
            <a:r>
              <a:rPr lang="en-US" sz="2400" dirty="0" err="1"/>
              <a:t>til</a:t>
            </a:r>
            <a:r>
              <a:rPr lang="en-US" sz="2400" dirty="0"/>
              <a:t> </a:t>
            </a:r>
            <a:r>
              <a:rPr lang="en-US" sz="2400" dirty="0" err="1"/>
              <a:t>en</a:t>
            </a:r>
            <a:r>
              <a:rPr lang="en-US" sz="2400" dirty="0"/>
              <a:t> </a:t>
            </a:r>
            <a:r>
              <a:rPr lang="en-US" sz="2400" dirty="0" err="1"/>
              <a:t>løsning</a:t>
            </a:r>
            <a:r>
              <a:rPr lang="en-US" sz="2400" dirty="0"/>
              <a:t> </a:t>
            </a:r>
            <a:r>
              <a:rPr lang="en-US" sz="2400" dirty="0" err="1"/>
              <a:t>på</a:t>
            </a:r>
            <a:r>
              <a:rPr lang="en-US" sz="2400" dirty="0"/>
              <a:t> </a:t>
            </a:r>
            <a:r>
              <a:rPr lang="en-US" sz="2400" dirty="0" err="1" smtClean="0"/>
              <a:t>problemet</a:t>
            </a:r>
            <a:endParaRPr lang="en-US" sz="2400" dirty="0" smtClean="0"/>
          </a:p>
          <a:p>
            <a:pPr>
              <a:buNone/>
            </a:pPr>
            <a:r>
              <a:rPr lang="en-US" sz="2400" dirty="0" err="1" smtClean="0"/>
              <a:t>Interagér</a:t>
            </a:r>
            <a:r>
              <a:rPr lang="en-US" sz="2400" dirty="0" smtClean="0"/>
              <a:t> </a:t>
            </a:r>
            <a:r>
              <a:rPr lang="en-US" sz="2400" dirty="0" err="1" smtClean="0"/>
              <a:t>så</a:t>
            </a:r>
            <a:r>
              <a:rPr lang="en-US" sz="2400" dirty="0" smtClean="0"/>
              <a:t> </a:t>
            </a:r>
            <a:r>
              <a:rPr lang="en-US" sz="2400" dirty="0" err="1" smtClean="0"/>
              <a:t>meget</a:t>
            </a:r>
            <a:r>
              <a:rPr lang="en-US" sz="2400" dirty="0" smtClean="0"/>
              <a:t> </a:t>
            </a:r>
            <a:r>
              <a:rPr lang="en-US" sz="2400" dirty="0" err="1" smtClean="0"/>
              <a:t>og</a:t>
            </a:r>
            <a:r>
              <a:rPr lang="en-US" sz="2400" dirty="0" smtClean="0"/>
              <a:t> </a:t>
            </a:r>
            <a:r>
              <a:rPr lang="en-US" sz="2400" dirty="0" err="1" smtClean="0"/>
              <a:t>så</a:t>
            </a:r>
            <a:r>
              <a:rPr lang="en-US" sz="2400" dirty="0" smtClean="0"/>
              <a:t> </a:t>
            </a:r>
            <a:r>
              <a:rPr lang="en-US" sz="2400" dirty="0" err="1" smtClean="0"/>
              <a:t>ofte</a:t>
            </a:r>
            <a:r>
              <a:rPr lang="en-US" sz="2400" dirty="0" smtClean="0"/>
              <a:t> </a:t>
            </a:r>
            <a:r>
              <a:rPr lang="en-US" sz="2400" dirty="0" err="1" smtClean="0"/>
              <a:t>som</a:t>
            </a:r>
            <a:r>
              <a:rPr lang="en-US" sz="2400" dirty="0" smtClean="0"/>
              <a:t> </a:t>
            </a:r>
            <a:r>
              <a:rPr lang="en-US" sz="2400" dirty="0" err="1" smtClean="0"/>
              <a:t>muligt</a:t>
            </a:r>
            <a:r>
              <a:rPr lang="en-US" sz="2400" dirty="0" smtClean="0"/>
              <a:t> med </a:t>
            </a:r>
            <a:r>
              <a:rPr lang="en-US" sz="2400" dirty="0" err="1" smtClean="0"/>
              <a:t>virsomheden</a:t>
            </a:r>
            <a:endParaRPr lang="en-US" sz="2400" dirty="0"/>
          </a:p>
        </p:txBody>
      </p:sp>
      <p:sp>
        <p:nvSpPr>
          <p:cNvPr id="2" name="Pladsholder til dato 1"/>
          <p:cNvSpPr>
            <a:spLocks noGrp="1"/>
          </p:cNvSpPr>
          <p:nvPr>
            <p:ph type="dt" sz="half" idx="10"/>
          </p:nvPr>
        </p:nvSpPr>
        <p:spPr/>
        <p:txBody>
          <a:bodyPr/>
          <a:lstStyle/>
          <a:p>
            <a:pPr>
              <a:defRPr/>
            </a:pPr>
            <a:fld id="{E16EB15E-103A-43B3-BCA4-F491EDA3BE54}" type="datetime1">
              <a:rPr lang="da-DK" smtClean="0"/>
              <a:t>06-09-2018</a:t>
            </a:fld>
            <a:endParaRPr lang="en-US"/>
          </a:p>
        </p:txBody>
      </p:sp>
      <p:sp>
        <p:nvSpPr>
          <p:cNvPr id="7" name="Pladsholder til sidefod 6"/>
          <p:cNvSpPr>
            <a:spLocks noGrp="1"/>
          </p:cNvSpPr>
          <p:nvPr>
            <p:ph type="ftr" sz="quarter" idx="11"/>
          </p:nvPr>
        </p:nvSpPr>
        <p:spPr/>
        <p:txBody>
          <a:bodyPr/>
          <a:lstStyle/>
          <a:p>
            <a:pPr>
              <a:defRPr/>
            </a:pPr>
            <a:r>
              <a:rPr lang="nn-NO" smtClean="0"/>
              <a:t>18 ikek 1 intro</a:t>
            </a:r>
            <a:endParaRPr lang="en-US"/>
          </a:p>
        </p:txBody>
      </p:sp>
      <p:sp>
        <p:nvSpPr>
          <p:cNvPr id="8" name="Pladsholder til diasnummer 7"/>
          <p:cNvSpPr>
            <a:spLocks noGrp="1"/>
          </p:cNvSpPr>
          <p:nvPr>
            <p:ph type="sldNum" sz="quarter" idx="12"/>
          </p:nvPr>
        </p:nvSpPr>
        <p:spPr/>
        <p:txBody>
          <a:bodyPr/>
          <a:lstStyle/>
          <a:p>
            <a:pPr>
              <a:defRPr/>
            </a:pPr>
            <a:fld id="{95138D2B-9F13-4FEC-AFDA-58A58D2D66DA}" type="slidenum">
              <a:rPr lang="en-US" smtClean="0"/>
              <a:pPr>
                <a:defRPr/>
              </a:pPr>
              <a:t>9</a:t>
            </a:fld>
            <a:endParaRPr lang="en-US"/>
          </a:p>
        </p:txBody>
      </p:sp>
      <p:sp>
        <p:nvSpPr>
          <p:cNvPr id="9" name="Rektangel 8"/>
          <p:cNvSpPr/>
          <p:nvPr/>
        </p:nvSpPr>
        <p:spPr>
          <a:xfrm>
            <a:off x="35496" y="1624497"/>
            <a:ext cx="2016224" cy="3748719"/>
          </a:xfrm>
          <a:prstGeom prst="rect">
            <a:avLst/>
          </a:prstGeom>
        </p:spPr>
        <p:txBody>
          <a:bodyPr wrap="square">
            <a:spAutoFit/>
          </a:bodyPr>
          <a:lstStyle/>
          <a:p>
            <a:r>
              <a:rPr lang="da-DK" dirty="0">
                <a:latin typeface="+mn-lt"/>
              </a:rPr>
              <a:t>Forventnings-</a:t>
            </a:r>
          </a:p>
          <a:p>
            <a:r>
              <a:rPr lang="da-DK" dirty="0" smtClean="0">
                <a:latin typeface="+mn-lt"/>
              </a:rPr>
              <a:t>afklaring</a:t>
            </a:r>
            <a:endParaRPr lang="da-DK" dirty="0">
              <a:latin typeface="+mn-lt"/>
            </a:endParaRPr>
          </a:p>
          <a:p>
            <a:r>
              <a:rPr lang="da-DK" dirty="0" smtClean="0">
                <a:solidFill>
                  <a:srgbClr val="FF0000"/>
                </a:solidFill>
                <a:latin typeface="+mn-lt"/>
              </a:rPr>
              <a:t>Kort </a:t>
            </a:r>
            <a:r>
              <a:rPr lang="da-DK" dirty="0">
                <a:solidFill>
                  <a:srgbClr val="FF0000"/>
                </a:solidFill>
                <a:latin typeface="+mn-lt"/>
              </a:rPr>
              <a:t>om faget</a:t>
            </a:r>
          </a:p>
          <a:p>
            <a:r>
              <a:rPr lang="da-DK" dirty="0">
                <a:latin typeface="+mn-lt"/>
              </a:rPr>
              <a:t>Ikek.dk</a:t>
            </a:r>
          </a:p>
          <a:p>
            <a:pPr>
              <a:lnSpc>
                <a:spcPct val="115000"/>
              </a:lnSpc>
              <a:spcAft>
                <a:spcPts val="0"/>
              </a:spcAft>
            </a:pPr>
            <a:r>
              <a:rPr lang="en-US" dirty="0" err="1">
                <a:latin typeface="+mn-lt"/>
              </a:rPr>
              <a:t>Hvad</a:t>
            </a:r>
            <a:r>
              <a:rPr lang="en-US" dirty="0">
                <a:latin typeface="+mn-lt"/>
              </a:rPr>
              <a:t> </a:t>
            </a:r>
            <a:r>
              <a:rPr lang="en-US" dirty="0" err="1">
                <a:latin typeface="+mn-lt"/>
              </a:rPr>
              <a:t>skal</a:t>
            </a:r>
            <a:r>
              <a:rPr lang="en-US" dirty="0">
                <a:latin typeface="+mn-lt"/>
              </a:rPr>
              <a:t> </a:t>
            </a:r>
            <a:r>
              <a:rPr lang="en-US" dirty="0" err="1">
                <a:latin typeface="+mn-lt"/>
              </a:rPr>
              <a:t>jeg</a:t>
            </a:r>
            <a:r>
              <a:rPr lang="en-US" dirty="0">
                <a:latin typeface="+mn-lt"/>
              </a:rPr>
              <a:t> over-</a:t>
            </a:r>
            <a:r>
              <a:rPr lang="en-US" dirty="0" err="1">
                <a:latin typeface="+mn-lt"/>
              </a:rPr>
              <a:t>hovedet</a:t>
            </a:r>
            <a:r>
              <a:rPr lang="en-US" dirty="0">
                <a:latin typeface="+mn-lt"/>
              </a:rPr>
              <a:t> lave der</a:t>
            </a:r>
            <a:r>
              <a:rPr lang="en-US" dirty="0" smtClean="0">
                <a:latin typeface="+mn-lt"/>
              </a:rPr>
              <a:t>?</a:t>
            </a:r>
            <a:br>
              <a:rPr lang="en-US" dirty="0" smtClean="0">
                <a:latin typeface="+mn-lt"/>
              </a:rPr>
            </a:br>
            <a:r>
              <a:rPr lang="en-US" dirty="0">
                <a:latin typeface="+mn-lt"/>
              </a:rPr>
              <a:t>‘</a:t>
            </a:r>
            <a:r>
              <a:rPr lang="en-US" dirty="0" err="1">
                <a:latin typeface="+mn-lt"/>
              </a:rPr>
              <a:t>Kultur</a:t>
            </a:r>
            <a:r>
              <a:rPr lang="en-US" dirty="0">
                <a:latin typeface="+mn-lt"/>
              </a:rPr>
              <a:t>’</a:t>
            </a:r>
            <a:endParaRPr lang="en-US" dirty="0" smtClean="0">
              <a:latin typeface="+mn-lt"/>
            </a:endParaRPr>
          </a:p>
          <a:p>
            <a:pPr>
              <a:lnSpc>
                <a:spcPct val="115000"/>
              </a:lnSpc>
              <a:spcAft>
                <a:spcPts val="0"/>
              </a:spcAft>
            </a:pPr>
            <a:r>
              <a:rPr lang="da-DK" dirty="0" smtClean="0">
                <a:latin typeface="+mn-lt"/>
              </a:rPr>
              <a:t>Halls kontekstteori</a:t>
            </a:r>
          </a:p>
          <a:p>
            <a:pPr>
              <a:lnSpc>
                <a:spcPct val="115000"/>
              </a:lnSpc>
              <a:spcAft>
                <a:spcPts val="0"/>
              </a:spcAft>
            </a:pPr>
            <a:r>
              <a:rPr lang="da-DK" dirty="0" smtClean="0">
                <a:latin typeface="+mn-lt"/>
              </a:rPr>
              <a:t>Business model </a:t>
            </a:r>
            <a:r>
              <a:rPr lang="da-DK" dirty="0" err="1" smtClean="0">
                <a:latin typeface="+mn-lt"/>
              </a:rPr>
              <a:t>canvas</a:t>
            </a:r>
            <a:endParaRPr lang="da-DK" dirty="0">
              <a:latin typeface="+mn-lt"/>
            </a:endParaRPr>
          </a:p>
          <a:p>
            <a:pPr>
              <a:lnSpc>
                <a:spcPct val="115000"/>
              </a:lnSpc>
              <a:spcAft>
                <a:spcPts val="0"/>
              </a:spcAft>
            </a:pPr>
            <a:r>
              <a:rPr lang="da-DK" dirty="0" smtClean="0">
                <a:latin typeface="+mn-lt"/>
              </a:rPr>
              <a:t>Gruppedannelser</a:t>
            </a:r>
          </a:p>
          <a:p>
            <a:pPr>
              <a:lnSpc>
                <a:spcPct val="115000"/>
              </a:lnSpc>
              <a:spcAft>
                <a:spcPts val="0"/>
              </a:spcAft>
            </a:pPr>
            <a:r>
              <a:rPr lang="da-DK" dirty="0" smtClean="0">
                <a:latin typeface="+mn-lt"/>
              </a:rPr>
              <a:t>Gruppeopgave</a:t>
            </a:r>
            <a:endParaRPr lang="da-DK" dirty="0">
              <a:latin typeface="+mn-lt"/>
            </a:endParaRPr>
          </a:p>
        </p:txBody>
      </p:sp>
    </p:spTree>
    <p:extLst>
      <p:ext uri="{BB962C8B-B14F-4D97-AF65-F5344CB8AC3E}">
        <p14:creationId xmlns:p14="http://schemas.microsoft.com/office/powerpoint/2010/main" val="3191678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3535</TotalTime>
  <Words>1780</Words>
  <Application>Microsoft Office PowerPoint</Application>
  <PresentationFormat>Skærmshow (4:3)</PresentationFormat>
  <Paragraphs>428</Paragraphs>
  <Slides>27</Slides>
  <Notes>3</Notes>
  <HiddenSlides>0</HiddenSlides>
  <MMClips>0</MMClips>
  <ScaleCrop>false</ScaleCrop>
  <HeadingPairs>
    <vt:vector size="4" baseType="variant">
      <vt:variant>
        <vt:lpstr>Tema</vt:lpstr>
      </vt:variant>
      <vt:variant>
        <vt:i4>1</vt:i4>
      </vt:variant>
      <vt:variant>
        <vt:lpstr>Diastitler</vt:lpstr>
      </vt:variant>
      <vt:variant>
        <vt:i4>27</vt:i4>
      </vt:variant>
    </vt:vector>
  </HeadingPairs>
  <TitlesOfParts>
    <vt:vector size="28" baseType="lpstr">
      <vt:lpstr>Kontortema</vt:lpstr>
      <vt:lpstr>Interkulturel Erhvervskommunikation  ikek.dk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nb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interkulturel erhvervskommunikation – ikek.dk</dc:title>
  <dc:creator>e</dc:creator>
  <cp:lastModifiedBy>e</cp:lastModifiedBy>
  <cp:revision>295</cp:revision>
  <cp:lastPrinted>2011-09-05T11:37:44Z</cp:lastPrinted>
  <dcterms:created xsi:type="dcterms:W3CDTF">2008-09-05T03:42:56Z</dcterms:created>
  <dcterms:modified xsi:type="dcterms:W3CDTF">2018-09-06T10:12:22Z</dcterms:modified>
</cp:coreProperties>
</file>